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58" r:id="rId3"/>
    <p:sldId id="259" r:id="rId4"/>
    <p:sldId id="260" r:id="rId5"/>
    <p:sldId id="265" r:id="rId6"/>
    <p:sldId id="261" r:id="rId7"/>
    <p:sldId id="263" r:id="rId8"/>
    <p:sldId id="266" r:id="rId9"/>
    <p:sldId id="267" r:id="rId10"/>
    <p:sldId id="268" r:id="rId11"/>
    <p:sldId id="280" r:id="rId12"/>
    <p:sldId id="278" r:id="rId13"/>
    <p:sldId id="269" r:id="rId14"/>
    <p:sldId id="281" r:id="rId15"/>
    <p:sldId id="282" r:id="rId16"/>
    <p:sldId id="284" r:id="rId17"/>
    <p:sldId id="283" r:id="rId18"/>
    <p:sldId id="28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1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8E1BA0-5644-4D32-90CF-C413303990F9}" type="datetimeFigureOut">
              <a:rPr lang="en-IN" smtClean="0"/>
              <a:t>07-09-2020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4C6D83-B268-43B5-AD9E-C87FD360F695}" type="slidenum">
              <a:rPr lang="en-IN" smtClean="0"/>
              <a:t>‹#›</a:t>
            </a:fld>
            <a:endParaRPr lang="en-IN"/>
          </a:p>
        </p:txBody>
      </p:sp>
    </p:spTree>
    <p:extLst>
      <p:ext uri="{BB962C8B-B14F-4D97-AF65-F5344CB8AC3E}">
        <p14:creationId xmlns:p14="http://schemas.microsoft.com/office/powerpoint/2010/main" val="3709210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44C6D83-B268-43B5-AD9E-C87FD360F695}" type="slidenum">
              <a:rPr lang="en-IN" smtClean="0"/>
              <a:t>8</a:t>
            </a:fld>
            <a:endParaRPr lang="en-IN"/>
          </a:p>
        </p:txBody>
      </p:sp>
    </p:spTree>
    <p:extLst>
      <p:ext uri="{BB962C8B-B14F-4D97-AF65-F5344CB8AC3E}">
        <p14:creationId xmlns:p14="http://schemas.microsoft.com/office/powerpoint/2010/main" val="24230107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4498289-E315-41EB-90CC-9EF9CBF3EEF7}" type="datetimeFigureOut">
              <a:rPr lang="en-IN" smtClean="0"/>
              <a:t>07-09-2020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70F23E8-3F86-4EA9-96E5-DE51A7490C5B}" type="slidenum">
              <a:rPr lang="en-IN" smtClean="0"/>
              <a:t>‹#›</a:t>
            </a:fld>
            <a:endParaRPr lang="en-IN"/>
          </a:p>
        </p:txBody>
      </p:sp>
    </p:spTree>
    <p:extLst>
      <p:ext uri="{BB962C8B-B14F-4D97-AF65-F5344CB8AC3E}">
        <p14:creationId xmlns:p14="http://schemas.microsoft.com/office/powerpoint/2010/main" val="4204680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498289-E315-41EB-90CC-9EF9CBF3EEF7}" type="datetimeFigureOut">
              <a:rPr lang="en-IN" smtClean="0"/>
              <a:t>07-09-2020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70F23E8-3F86-4EA9-96E5-DE51A7490C5B}" type="slidenum">
              <a:rPr lang="en-IN" smtClean="0"/>
              <a:t>‹#›</a:t>
            </a:fld>
            <a:endParaRPr lang="en-IN"/>
          </a:p>
        </p:txBody>
      </p:sp>
    </p:spTree>
    <p:extLst>
      <p:ext uri="{BB962C8B-B14F-4D97-AF65-F5344CB8AC3E}">
        <p14:creationId xmlns:p14="http://schemas.microsoft.com/office/powerpoint/2010/main" val="319854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498289-E315-41EB-90CC-9EF9CBF3EEF7}" type="datetimeFigureOut">
              <a:rPr lang="en-IN" smtClean="0"/>
              <a:t>07-09-2020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70F23E8-3F86-4EA9-96E5-DE51A7490C5B}" type="slidenum">
              <a:rPr lang="en-IN" smtClean="0"/>
              <a:t>‹#›</a:t>
            </a:fld>
            <a:endParaRPr lang="en-IN"/>
          </a:p>
        </p:txBody>
      </p:sp>
    </p:spTree>
    <p:extLst>
      <p:ext uri="{BB962C8B-B14F-4D97-AF65-F5344CB8AC3E}">
        <p14:creationId xmlns:p14="http://schemas.microsoft.com/office/powerpoint/2010/main" val="11551447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498289-E315-41EB-90CC-9EF9CBF3EEF7}" type="datetimeFigureOut">
              <a:rPr lang="en-IN" smtClean="0"/>
              <a:t>07-09-2020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70F23E8-3F86-4EA9-96E5-DE51A7490C5B}"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89806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498289-E315-41EB-90CC-9EF9CBF3EEF7}" type="datetimeFigureOut">
              <a:rPr lang="en-IN" smtClean="0"/>
              <a:t>07-09-2020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70F23E8-3F86-4EA9-96E5-DE51A7490C5B}" type="slidenum">
              <a:rPr lang="en-IN" smtClean="0"/>
              <a:t>‹#›</a:t>
            </a:fld>
            <a:endParaRPr lang="en-IN"/>
          </a:p>
        </p:txBody>
      </p:sp>
    </p:spTree>
    <p:extLst>
      <p:ext uri="{BB962C8B-B14F-4D97-AF65-F5344CB8AC3E}">
        <p14:creationId xmlns:p14="http://schemas.microsoft.com/office/powerpoint/2010/main" val="41024911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498289-E315-41EB-90CC-9EF9CBF3EEF7}" type="datetimeFigureOut">
              <a:rPr lang="en-IN" smtClean="0"/>
              <a:t>07-09-2020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70F23E8-3F86-4EA9-96E5-DE51A7490C5B}" type="slidenum">
              <a:rPr lang="en-IN" smtClean="0"/>
              <a:t>‹#›</a:t>
            </a:fld>
            <a:endParaRPr lang="en-IN"/>
          </a:p>
        </p:txBody>
      </p:sp>
    </p:spTree>
    <p:extLst>
      <p:ext uri="{BB962C8B-B14F-4D97-AF65-F5344CB8AC3E}">
        <p14:creationId xmlns:p14="http://schemas.microsoft.com/office/powerpoint/2010/main" val="11955624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498289-E315-41EB-90CC-9EF9CBF3EEF7}" type="datetimeFigureOut">
              <a:rPr lang="en-IN" smtClean="0"/>
              <a:t>07-09-2020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70F23E8-3F86-4EA9-96E5-DE51A7490C5B}" type="slidenum">
              <a:rPr lang="en-IN" smtClean="0"/>
              <a:t>‹#›</a:t>
            </a:fld>
            <a:endParaRPr lang="en-IN"/>
          </a:p>
        </p:txBody>
      </p:sp>
    </p:spTree>
    <p:extLst>
      <p:ext uri="{BB962C8B-B14F-4D97-AF65-F5344CB8AC3E}">
        <p14:creationId xmlns:p14="http://schemas.microsoft.com/office/powerpoint/2010/main" val="3664804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498289-E315-41EB-90CC-9EF9CBF3EEF7}" type="datetimeFigureOut">
              <a:rPr lang="en-IN" smtClean="0"/>
              <a:t>07-09-2020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70F23E8-3F86-4EA9-96E5-DE51A7490C5B}" type="slidenum">
              <a:rPr lang="en-IN" smtClean="0"/>
              <a:t>‹#›</a:t>
            </a:fld>
            <a:endParaRPr lang="en-IN"/>
          </a:p>
        </p:txBody>
      </p:sp>
    </p:spTree>
    <p:extLst>
      <p:ext uri="{BB962C8B-B14F-4D97-AF65-F5344CB8AC3E}">
        <p14:creationId xmlns:p14="http://schemas.microsoft.com/office/powerpoint/2010/main" val="4166743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498289-E315-41EB-90CC-9EF9CBF3EEF7}" type="datetimeFigureOut">
              <a:rPr lang="en-IN" smtClean="0"/>
              <a:t>07-09-2020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70F23E8-3F86-4EA9-96E5-DE51A7490C5B}" type="slidenum">
              <a:rPr lang="en-IN" smtClean="0"/>
              <a:t>‹#›</a:t>
            </a:fld>
            <a:endParaRPr lang="en-IN"/>
          </a:p>
        </p:txBody>
      </p:sp>
    </p:spTree>
    <p:extLst>
      <p:ext uri="{BB962C8B-B14F-4D97-AF65-F5344CB8AC3E}">
        <p14:creationId xmlns:p14="http://schemas.microsoft.com/office/powerpoint/2010/main" val="3521691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a:t>Click to edit Master title style</a:t>
            </a:r>
          </a:p>
        </p:txBody>
      </p:sp>
      <p:sp>
        <p:nvSpPr>
          <p:cNvPr id="4" name="Date Placeholder 3"/>
          <p:cNvSpPr>
            <a:spLocks noGrp="1"/>
          </p:cNvSpPr>
          <p:nvPr>
            <p:ph type="dt" sz="half" idx="10"/>
          </p:nvPr>
        </p:nvSpPr>
        <p:spPr/>
        <p:txBody>
          <a:bodyPr/>
          <a:lstStyle/>
          <a:p>
            <a:fld id="{F6357BB4-E57E-4AA0-B91D-084B31D08CEC}" type="datetimeFigureOut">
              <a:rPr lang="en-US" smtClean="0"/>
              <a:t>9/7/2020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5815584" y="1026373"/>
            <a:ext cx="609600" cy="441325"/>
          </a:xfrm>
        </p:spPr>
        <p:txBody>
          <a:bodyPr/>
          <a:lstStyle/>
          <a:p>
            <a:fld id="{00981B5A-F536-4C68-844C-54DDF38D7FE7}" type="slidenum">
              <a:rPr lang="en-IN" smtClean="0"/>
              <a:t>‹#›</a:t>
            </a:fld>
            <a:endParaRPr lang="en-IN"/>
          </a:p>
        </p:txBody>
      </p:sp>
      <p:sp>
        <p:nvSpPr>
          <p:cNvPr id="8" name="Content Placeholder 7"/>
          <p:cNvSpPr>
            <a:spLocks noGrp="1"/>
          </p:cNvSpPr>
          <p:nvPr>
            <p:ph sz="quarter" idx="1"/>
          </p:nvPr>
        </p:nvSpPr>
        <p:spPr>
          <a:xfrm>
            <a:off x="402336" y="1527048"/>
            <a:ext cx="1133856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39465148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498289-E315-41EB-90CC-9EF9CBF3EEF7}" type="datetimeFigureOut">
              <a:rPr lang="en-IN" smtClean="0"/>
              <a:t>07-09-2020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70F23E8-3F86-4EA9-96E5-DE51A7490C5B}" type="slidenum">
              <a:rPr lang="en-IN" smtClean="0"/>
              <a:t>‹#›</a:t>
            </a:fld>
            <a:endParaRPr lang="en-IN"/>
          </a:p>
        </p:txBody>
      </p:sp>
    </p:spTree>
    <p:extLst>
      <p:ext uri="{BB962C8B-B14F-4D97-AF65-F5344CB8AC3E}">
        <p14:creationId xmlns:p14="http://schemas.microsoft.com/office/powerpoint/2010/main" val="888011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498289-E315-41EB-90CC-9EF9CBF3EEF7}" type="datetimeFigureOut">
              <a:rPr lang="en-IN" smtClean="0"/>
              <a:t>07-09-2020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70F23E8-3F86-4EA9-96E5-DE51A7490C5B}" type="slidenum">
              <a:rPr lang="en-IN" smtClean="0"/>
              <a:t>‹#›</a:t>
            </a:fld>
            <a:endParaRPr lang="en-IN"/>
          </a:p>
        </p:txBody>
      </p:sp>
    </p:spTree>
    <p:extLst>
      <p:ext uri="{BB962C8B-B14F-4D97-AF65-F5344CB8AC3E}">
        <p14:creationId xmlns:p14="http://schemas.microsoft.com/office/powerpoint/2010/main" val="1752314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498289-E315-41EB-90CC-9EF9CBF3EEF7}" type="datetimeFigureOut">
              <a:rPr lang="en-IN" smtClean="0"/>
              <a:t>07-09-2020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70F23E8-3F86-4EA9-96E5-DE51A7490C5B}" type="slidenum">
              <a:rPr lang="en-IN" smtClean="0"/>
              <a:t>‹#›</a:t>
            </a:fld>
            <a:endParaRPr lang="en-IN"/>
          </a:p>
        </p:txBody>
      </p:sp>
    </p:spTree>
    <p:extLst>
      <p:ext uri="{BB962C8B-B14F-4D97-AF65-F5344CB8AC3E}">
        <p14:creationId xmlns:p14="http://schemas.microsoft.com/office/powerpoint/2010/main" val="73536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4498289-E315-41EB-90CC-9EF9CBF3EEF7}" type="datetimeFigureOut">
              <a:rPr lang="en-IN" smtClean="0"/>
              <a:t>07-09-2020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70F23E8-3F86-4EA9-96E5-DE51A7490C5B}" type="slidenum">
              <a:rPr lang="en-IN" smtClean="0"/>
              <a:t>‹#›</a:t>
            </a:fld>
            <a:endParaRPr lang="en-IN"/>
          </a:p>
        </p:txBody>
      </p:sp>
    </p:spTree>
    <p:extLst>
      <p:ext uri="{BB962C8B-B14F-4D97-AF65-F5344CB8AC3E}">
        <p14:creationId xmlns:p14="http://schemas.microsoft.com/office/powerpoint/2010/main" val="3067282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4498289-E315-41EB-90CC-9EF9CBF3EEF7}" type="datetimeFigureOut">
              <a:rPr lang="en-IN" smtClean="0"/>
              <a:t>07-09-2020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70F23E8-3F86-4EA9-96E5-DE51A7490C5B}" type="slidenum">
              <a:rPr lang="en-IN" smtClean="0"/>
              <a:t>‹#›</a:t>
            </a:fld>
            <a:endParaRPr lang="en-IN"/>
          </a:p>
        </p:txBody>
      </p:sp>
    </p:spTree>
    <p:extLst>
      <p:ext uri="{BB962C8B-B14F-4D97-AF65-F5344CB8AC3E}">
        <p14:creationId xmlns:p14="http://schemas.microsoft.com/office/powerpoint/2010/main" val="498088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4498289-E315-41EB-90CC-9EF9CBF3EEF7}" type="datetimeFigureOut">
              <a:rPr lang="en-IN" smtClean="0"/>
              <a:t>07-09-2020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70F23E8-3F86-4EA9-96E5-DE51A7490C5B}" type="slidenum">
              <a:rPr lang="en-IN" smtClean="0"/>
              <a:t>‹#›</a:t>
            </a:fld>
            <a:endParaRPr lang="en-IN"/>
          </a:p>
        </p:txBody>
      </p:sp>
    </p:spTree>
    <p:extLst>
      <p:ext uri="{BB962C8B-B14F-4D97-AF65-F5344CB8AC3E}">
        <p14:creationId xmlns:p14="http://schemas.microsoft.com/office/powerpoint/2010/main" val="861934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498289-E315-41EB-90CC-9EF9CBF3EEF7}" type="datetimeFigureOut">
              <a:rPr lang="en-IN" smtClean="0"/>
              <a:t>07-09-2020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70F23E8-3F86-4EA9-96E5-DE51A7490C5B}" type="slidenum">
              <a:rPr lang="en-IN" smtClean="0"/>
              <a:t>‹#›</a:t>
            </a:fld>
            <a:endParaRPr lang="en-IN"/>
          </a:p>
        </p:txBody>
      </p:sp>
    </p:spTree>
    <p:extLst>
      <p:ext uri="{BB962C8B-B14F-4D97-AF65-F5344CB8AC3E}">
        <p14:creationId xmlns:p14="http://schemas.microsoft.com/office/powerpoint/2010/main" val="3856743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498289-E315-41EB-90CC-9EF9CBF3EEF7}" type="datetimeFigureOut">
              <a:rPr lang="en-IN" smtClean="0"/>
              <a:t>07-09-2020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70F23E8-3F86-4EA9-96E5-DE51A7490C5B}" type="slidenum">
              <a:rPr lang="en-IN" smtClean="0"/>
              <a:t>‹#›</a:t>
            </a:fld>
            <a:endParaRPr lang="en-IN"/>
          </a:p>
        </p:txBody>
      </p:sp>
    </p:spTree>
    <p:extLst>
      <p:ext uri="{BB962C8B-B14F-4D97-AF65-F5344CB8AC3E}">
        <p14:creationId xmlns:p14="http://schemas.microsoft.com/office/powerpoint/2010/main" val="2759005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B4498289-E315-41EB-90CC-9EF9CBF3EEF7}" type="datetimeFigureOut">
              <a:rPr lang="en-IN" smtClean="0"/>
              <a:t>07-09-2020</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70F23E8-3F86-4EA9-96E5-DE51A7490C5B}" type="slidenum">
              <a:rPr lang="en-IN" smtClean="0"/>
              <a:t>‹#›</a:t>
            </a:fld>
            <a:endParaRPr lang="en-IN"/>
          </a:p>
        </p:txBody>
      </p:sp>
    </p:spTree>
    <p:extLst>
      <p:ext uri="{BB962C8B-B14F-4D97-AF65-F5344CB8AC3E}">
        <p14:creationId xmlns:p14="http://schemas.microsoft.com/office/powerpoint/2010/main" val="38901612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sardarsarovardam.org/project.aspx"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www.walkthroughindia.com/walkthroughs/large-dams-and-canal-of-the-narmada-river-valley-project/"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www.google.co.in/url?sa=i&amp;rct=j&amp;q=&amp;esrc=s&amp;source=images&amp;cd=&amp;cad=rja&amp;docid=3RjxDVeCZVsfzM&amp;tbnid=gw7tJtwf_bxOiM:&amp;ved=0CAUQjRw&amp;url=https://plus.google.com/116689053490642450412&amp;ei=6-flUo-MAcPmrAeYuICIBw&amp;bvm=bv.59930103,d.bmk&amp;psig=AFQjCNHJUOciSpT_tiYEsZIB_EEk4mBKaw&amp;ust=1390885189228188" TargetMode="External"/><Relationship Id="rId1" Type="http://schemas.openxmlformats.org/officeDocument/2006/relationships/slideLayout" Target="../slideLayouts/slideLayout18.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hyperlink" Target="http://www.google.co.in/url?sa=i&amp;rct=j&amp;q=&amp;esrc=s&amp;source=images&amp;cd=&amp;cad=rja&amp;docid=3RjxDVeCZVsfzM&amp;tbnid=gw7tJtwf_bxOiM:&amp;ved=0CAUQjRw&amp;url=http://solarchampions.wordpress.com/2012/06/23/covering-irrigation-canals-with-solar-panels-a-great-idea-from-india/&amp;ei=_uflUr70L8GJrQfVqYHwCg&amp;bvm=bv.59930103,d.bmk&amp;psig=AFQjCNHJUOciSpT_tiYEsZIB_EEk4mBKaw&amp;ust=1390885189228188"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hyperlink" Target="https://www.legit.ng/1100106-irrigation-farming-nigeria.html" TargetMode="External"/><Relationship Id="rId2" Type="http://schemas.openxmlformats.org/officeDocument/2006/relationships/hyperlink" Target="https://www.netafim.com/en/precision-Irrigation/" TargetMode="External"/><Relationship Id="rId1" Type="http://schemas.openxmlformats.org/officeDocument/2006/relationships/slideLayout" Target="../slideLayouts/slideLayout6.xml"/><Relationship Id="rId6" Type="http://schemas.openxmlformats.org/officeDocument/2006/relationships/image" Target="../media/image34.jpeg"/><Relationship Id="rId5" Type="http://schemas.openxmlformats.org/officeDocument/2006/relationships/hyperlink" Target="https://india.smartcitiescouncil.com/article/precision-irrigation-improving-crop-water-management-telangana-varsity-make-it-possible" TargetMode="External"/><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fao.org/3/y4473e/y4473e08.htm" TargetMode="External"/><Relationship Id="rId2" Type="http://schemas.openxmlformats.org/officeDocument/2006/relationships/hyperlink" Target="https://www.e-education.psu.edu/earth103/node/701" TargetMode="Externa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8.xml"/><Relationship Id="rId5" Type="http://schemas.openxmlformats.org/officeDocument/2006/relationships/hyperlink" Target="http://news.bbc.co.uk/2/hi/south_asia/8378327.stm#:~:text=Once%20the%20world's%20wettest%20places,blame%20it%20on%20global%20warming." TargetMode="Externa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earthobservatory.nasa.gov/world-of-change/AralSea" TargetMode="Externa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hyperlink" Target="http://www.unesco.org/new/en/natural-sciences/resources/periodical/a-world-of-science/vol-11-n-1/in-focus-water-cooperation/water-wars/" TargetMode="Externa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F6BB6A4-8FD7-4B0F-AFF1-303E2B2BEB15}"/>
              </a:ext>
            </a:extLst>
          </p:cNvPr>
          <p:cNvSpPr txBox="1">
            <a:spLocks noGrp="1"/>
          </p:cNvSpPr>
          <p:nvPr>
            <p:ph type="ctrTitle"/>
          </p:nvPr>
        </p:nvSpPr>
        <p:spPr>
          <a:xfrm>
            <a:off x="4730352" y="1082028"/>
            <a:ext cx="5008007" cy="3447098"/>
          </a:xfrm>
          <a:prstGeom prst="rect">
            <a:avLst/>
          </a:prstGeom>
          <a:noFill/>
        </p:spPr>
        <p:txBody>
          <a:bodyPr wrap="square" rtlCol="0">
            <a:spAutoFit/>
          </a:bodyPr>
          <a:lstStyle/>
          <a:p>
            <a:pPr algn="ctr">
              <a:lnSpc>
                <a:spcPct val="200000"/>
              </a:lnSpc>
            </a:pPr>
            <a:r>
              <a:rPr lang="en-IN" sz="2400" b="1" dirty="0">
                <a:effectLst/>
                <a:latin typeface="Garamond" panose="02020404030301010803" pitchFamily="18" charset="0"/>
                <a:ea typeface="Calibri" panose="020F0502020204030204" pitchFamily="34" charset="0"/>
              </a:rPr>
              <a:t>LECTURE – 2.1</a:t>
            </a:r>
          </a:p>
          <a:p>
            <a:pPr algn="ctr">
              <a:lnSpc>
                <a:spcPct val="200000"/>
              </a:lnSpc>
            </a:pPr>
            <a:r>
              <a:rPr lang="en-IN" sz="1800" dirty="0">
                <a:effectLst/>
                <a:latin typeface="Garamond" panose="02020404030301010803" pitchFamily="18" charset="0"/>
                <a:ea typeface="Calibri" panose="020F0502020204030204" pitchFamily="34" charset="0"/>
              </a:rPr>
              <a:t>Natural resources, Energy consumption &amp; conservation</a:t>
            </a:r>
            <a:endParaRPr lang="en-IN" dirty="0">
              <a:latin typeface="Garamond" panose="02020404030301010803" pitchFamily="18" charset="0"/>
              <a:ea typeface="Calibri" panose="020F0502020204030204" pitchFamily="34" charset="0"/>
            </a:endParaRPr>
          </a:p>
          <a:p>
            <a:pPr>
              <a:lnSpc>
                <a:spcPct val="200000"/>
              </a:lnSpc>
            </a:pPr>
            <a:r>
              <a:rPr lang="en-IN" sz="2000" b="1" dirty="0">
                <a:latin typeface="Garamond" panose="02020404030301010803" pitchFamily="18" charset="0"/>
                <a:ea typeface="Calibri" panose="020F0502020204030204" pitchFamily="34" charset="0"/>
              </a:rPr>
              <a:t>Part – I </a:t>
            </a:r>
            <a:br>
              <a:rPr lang="en-IN" sz="2000" b="1" dirty="0">
                <a:latin typeface="Garamond" panose="02020404030301010803" pitchFamily="18" charset="0"/>
                <a:ea typeface="Calibri" panose="020F0502020204030204" pitchFamily="34" charset="0"/>
              </a:rPr>
            </a:br>
            <a:r>
              <a:rPr lang="en-IN" sz="2000" b="1" dirty="0">
                <a:latin typeface="Garamond" panose="02020404030301010803" pitchFamily="18" charset="0"/>
                <a:ea typeface="Calibri" panose="020F0502020204030204" pitchFamily="34" charset="0"/>
              </a:rPr>
              <a:t>Water Resources</a:t>
            </a:r>
            <a:endParaRPr lang="en-IN" sz="2000" b="1" dirty="0">
              <a:effectLst/>
              <a:latin typeface="Garamond" panose="02020404030301010803" pitchFamily="18" charset="0"/>
              <a:ea typeface="Calibri" panose="020F0502020204030204" pitchFamily="34" charset="0"/>
            </a:endParaRPr>
          </a:p>
          <a:p>
            <a:pPr marL="285750" indent="-285750">
              <a:buFont typeface="Arial" panose="020B0604020202020204" pitchFamily="34" charset="0"/>
              <a:buChar char="•"/>
            </a:pPr>
            <a:endParaRPr lang="en-IN" sz="2000" b="1" dirty="0">
              <a:latin typeface="Calibri" panose="020F0502020204030204" pitchFamily="34" charset="0"/>
              <a:ea typeface="Calibri" panose="020F0502020204030204" pitchFamily="34" charset="0"/>
            </a:endParaRPr>
          </a:p>
        </p:txBody>
      </p:sp>
      <p:pic>
        <p:nvPicPr>
          <p:cNvPr id="11" name="Picture 10">
            <a:extLst>
              <a:ext uri="{FF2B5EF4-FFF2-40B4-BE49-F238E27FC236}">
                <a16:creationId xmlns:a16="http://schemas.microsoft.com/office/drawing/2014/main" id="{D984A5BA-5A5F-450F-B942-1017051BC0EA}"/>
              </a:ext>
            </a:extLst>
          </p:cNvPr>
          <p:cNvPicPr>
            <a:picLocks noChangeAspect="1"/>
          </p:cNvPicPr>
          <p:nvPr/>
        </p:nvPicPr>
        <p:blipFill>
          <a:blip r:embed="rId2"/>
          <a:stretch>
            <a:fillRect/>
          </a:stretch>
        </p:blipFill>
        <p:spPr>
          <a:xfrm>
            <a:off x="1" y="0"/>
            <a:ext cx="3785616" cy="2487168"/>
          </a:xfrm>
          <a:prstGeom prst="rect">
            <a:avLst/>
          </a:prstGeom>
        </p:spPr>
      </p:pic>
      <p:pic>
        <p:nvPicPr>
          <p:cNvPr id="12" name="Picture 11">
            <a:extLst>
              <a:ext uri="{FF2B5EF4-FFF2-40B4-BE49-F238E27FC236}">
                <a16:creationId xmlns:a16="http://schemas.microsoft.com/office/drawing/2014/main" id="{B21F6685-D8E0-4817-A806-91E307ECAE9A}"/>
              </a:ext>
            </a:extLst>
          </p:cNvPr>
          <p:cNvPicPr>
            <a:picLocks noChangeAspect="1"/>
          </p:cNvPicPr>
          <p:nvPr/>
        </p:nvPicPr>
        <p:blipFill>
          <a:blip r:embed="rId3"/>
          <a:stretch>
            <a:fillRect/>
          </a:stretch>
        </p:blipFill>
        <p:spPr>
          <a:xfrm>
            <a:off x="0" y="2688336"/>
            <a:ext cx="3567478" cy="4000500"/>
          </a:xfrm>
          <a:prstGeom prst="rect">
            <a:avLst/>
          </a:prstGeom>
        </p:spPr>
      </p:pic>
    </p:spTree>
    <p:extLst>
      <p:ext uri="{BB962C8B-B14F-4D97-AF65-F5344CB8AC3E}">
        <p14:creationId xmlns:p14="http://schemas.microsoft.com/office/powerpoint/2010/main" val="777260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74CB2-8DD5-4F06-B84D-76FF41A52123}"/>
              </a:ext>
            </a:extLst>
          </p:cNvPr>
          <p:cNvSpPr>
            <a:spLocks noGrp="1"/>
          </p:cNvSpPr>
          <p:nvPr>
            <p:ph type="title"/>
          </p:nvPr>
        </p:nvSpPr>
        <p:spPr>
          <a:xfrm>
            <a:off x="267285" y="344823"/>
            <a:ext cx="9957653" cy="590843"/>
          </a:xfrm>
        </p:spPr>
        <p:txBody>
          <a:bodyPr>
            <a:normAutofit fontScale="90000"/>
          </a:bodyPr>
          <a:lstStyle/>
          <a:p>
            <a:r>
              <a:rPr lang="en-IN" sz="2400" b="1" i="0" u="sng" dirty="0">
                <a:effectLst/>
                <a:latin typeface="Garamond" panose="02020404030301010803" pitchFamily="18" charset="0"/>
              </a:rPr>
              <a:t>Irrigation Project - Narmada River Development </a:t>
            </a:r>
            <a:r>
              <a:rPr lang="en-IN" b="0" i="0" u="sng" dirty="0">
                <a:solidFill>
                  <a:srgbClr val="FFFFFF"/>
                </a:solidFill>
                <a:effectLst/>
                <a:latin typeface="Andes"/>
              </a:rPr>
              <a:t/>
            </a:r>
            <a:br>
              <a:rPr lang="en-IN" b="0" i="0" u="sng" dirty="0">
                <a:solidFill>
                  <a:srgbClr val="FFFFFF"/>
                </a:solidFill>
                <a:effectLst/>
                <a:latin typeface="Andes"/>
              </a:rPr>
            </a:br>
            <a:endParaRPr lang="en-IN" u="sng" dirty="0"/>
          </a:p>
        </p:txBody>
      </p:sp>
      <p:sp>
        <p:nvSpPr>
          <p:cNvPr id="3" name="Content Placeholder 2">
            <a:extLst>
              <a:ext uri="{FF2B5EF4-FFF2-40B4-BE49-F238E27FC236}">
                <a16:creationId xmlns:a16="http://schemas.microsoft.com/office/drawing/2014/main" id="{9D56D417-48DE-4A19-A12E-CEC1DCFD0B6E}"/>
              </a:ext>
            </a:extLst>
          </p:cNvPr>
          <p:cNvSpPr>
            <a:spLocks noGrp="1"/>
          </p:cNvSpPr>
          <p:nvPr>
            <p:ph sz="quarter" idx="13"/>
          </p:nvPr>
        </p:nvSpPr>
        <p:spPr>
          <a:xfrm>
            <a:off x="267285" y="857076"/>
            <a:ext cx="3953021" cy="5693147"/>
          </a:xfrm>
        </p:spPr>
        <p:txBody>
          <a:bodyPr>
            <a:normAutofit fontScale="92500"/>
          </a:bodyPr>
          <a:lstStyle/>
          <a:p>
            <a:r>
              <a:rPr lang="en-US" sz="1800" cap="none" dirty="0">
                <a:solidFill>
                  <a:srgbClr val="323232"/>
                </a:solidFill>
                <a:latin typeface="Garamond" panose="02020404030301010803" pitchFamily="18" charset="0"/>
              </a:rPr>
              <a:t>Narmada River is one of the longest river in Indian subcontinent, flows entirely within India. It originates from small </a:t>
            </a:r>
            <a:r>
              <a:rPr lang="en-US" sz="1800" cap="none" dirty="0" err="1">
                <a:solidFill>
                  <a:srgbClr val="323232"/>
                </a:solidFill>
                <a:latin typeface="Garamond" panose="02020404030301010803" pitchFamily="18" charset="0"/>
              </a:rPr>
              <a:t>kund</a:t>
            </a:r>
            <a:r>
              <a:rPr lang="en-US" sz="1800" cap="none" dirty="0">
                <a:solidFill>
                  <a:srgbClr val="323232"/>
                </a:solidFill>
                <a:latin typeface="Garamond" panose="02020404030301010803" pitchFamily="18" charset="0"/>
              </a:rPr>
              <a:t> known as Narmada Kund in </a:t>
            </a:r>
            <a:r>
              <a:rPr lang="en-US" sz="1800" cap="none" dirty="0" err="1">
                <a:solidFill>
                  <a:srgbClr val="323232"/>
                </a:solidFill>
                <a:latin typeface="Garamond" panose="02020404030301010803" pitchFamily="18" charset="0"/>
              </a:rPr>
              <a:t>Amarkantak</a:t>
            </a:r>
            <a:r>
              <a:rPr lang="en-US" sz="1800" cap="none" dirty="0">
                <a:solidFill>
                  <a:srgbClr val="323232"/>
                </a:solidFill>
                <a:latin typeface="Garamond" panose="02020404030301010803" pitchFamily="18" charset="0"/>
              </a:rPr>
              <a:t> and draining through the Gulf of Khambhat into the Arabian Sea, near the Bharuch city of Gujarat. </a:t>
            </a:r>
          </a:p>
          <a:p>
            <a:r>
              <a:rPr lang="en-US" sz="1800" b="0" i="0" cap="none" dirty="0">
                <a:solidFill>
                  <a:srgbClr val="323232"/>
                </a:solidFill>
                <a:effectLst/>
                <a:latin typeface="Garamond" panose="02020404030301010803" pitchFamily="18" charset="0"/>
              </a:rPr>
              <a:t>The </a:t>
            </a:r>
            <a:r>
              <a:rPr lang="en-US" sz="1800" b="1" cap="none" dirty="0">
                <a:solidFill>
                  <a:srgbClr val="323232"/>
                </a:solidFill>
                <a:latin typeface="Garamond" panose="02020404030301010803" pitchFamily="18" charset="0"/>
              </a:rPr>
              <a:t>S</a:t>
            </a:r>
            <a:r>
              <a:rPr lang="en-US" sz="1800" b="1" i="0" cap="none" dirty="0">
                <a:solidFill>
                  <a:srgbClr val="323232"/>
                </a:solidFill>
                <a:effectLst/>
                <a:latin typeface="Garamond" panose="02020404030301010803" pitchFamily="18" charset="0"/>
              </a:rPr>
              <a:t>ardar Sarovar Project </a:t>
            </a:r>
            <a:r>
              <a:rPr lang="en-US" sz="1800" b="0" i="0" cap="none" dirty="0">
                <a:solidFill>
                  <a:srgbClr val="323232"/>
                </a:solidFill>
                <a:effectLst/>
                <a:latin typeface="Garamond" panose="02020404030301010803" pitchFamily="18" charset="0"/>
              </a:rPr>
              <a:t>is one of the largest water resources project of India covering four major states - </a:t>
            </a:r>
            <a:r>
              <a:rPr lang="en-US" sz="1800" b="1" i="0" cap="none" dirty="0">
                <a:solidFill>
                  <a:srgbClr val="323232"/>
                </a:solidFill>
                <a:effectLst/>
                <a:latin typeface="Garamond" panose="02020404030301010803" pitchFamily="18" charset="0"/>
              </a:rPr>
              <a:t>Maharashtra, Madhya Pradesh, Gujarat and Rajasthan. </a:t>
            </a:r>
            <a:r>
              <a:rPr lang="en-US" sz="1800" b="0" i="0" cap="none" dirty="0">
                <a:solidFill>
                  <a:srgbClr val="323232"/>
                </a:solidFill>
                <a:effectLst/>
                <a:latin typeface="Garamond" panose="02020404030301010803" pitchFamily="18" charset="0"/>
              </a:rPr>
              <a:t>Dam's spillway discharging capacity (30.7 lakhs cusecs) would be third highest in the world.</a:t>
            </a:r>
          </a:p>
          <a:p>
            <a:r>
              <a:rPr lang="en-US" sz="1800" cap="none" dirty="0">
                <a:solidFill>
                  <a:srgbClr val="323232"/>
                </a:solidFill>
                <a:latin typeface="Garamond" panose="02020404030301010803" pitchFamily="18" charset="0"/>
              </a:rPr>
              <a:t>the Narmada Main Canal would be the </a:t>
            </a:r>
            <a:r>
              <a:rPr lang="en-US" sz="1800" b="1" cap="none" dirty="0">
                <a:solidFill>
                  <a:srgbClr val="323232"/>
                </a:solidFill>
                <a:latin typeface="Garamond" panose="02020404030301010803" pitchFamily="18" charset="0"/>
              </a:rPr>
              <a:t>largest irrigation canal in the world.</a:t>
            </a:r>
            <a:endParaRPr lang="en-IN" sz="1800" b="1" cap="none" dirty="0">
              <a:solidFill>
                <a:srgbClr val="323232"/>
              </a:solidFill>
              <a:latin typeface="Garamond" panose="02020404030301010803" pitchFamily="18" charset="0"/>
            </a:endParaRPr>
          </a:p>
        </p:txBody>
      </p:sp>
      <p:grpSp>
        <p:nvGrpSpPr>
          <p:cNvPr id="7" name="Group 6">
            <a:extLst>
              <a:ext uri="{FF2B5EF4-FFF2-40B4-BE49-F238E27FC236}">
                <a16:creationId xmlns:a16="http://schemas.microsoft.com/office/drawing/2014/main" id="{939E0EE1-B404-4960-92D0-C0E7534C27CD}"/>
              </a:ext>
            </a:extLst>
          </p:cNvPr>
          <p:cNvGrpSpPr/>
          <p:nvPr/>
        </p:nvGrpSpPr>
        <p:grpSpPr>
          <a:xfrm>
            <a:off x="9957654" y="0"/>
            <a:ext cx="2234346" cy="6858000"/>
            <a:chOff x="9957654" y="0"/>
            <a:chExt cx="2234346" cy="6858000"/>
          </a:xfrm>
        </p:grpSpPr>
        <p:pic>
          <p:nvPicPr>
            <p:cNvPr id="4" name="Picture 3">
              <a:extLst>
                <a:ext uri="{FF2B5EF4-FFF2-40B4-BE49-F238E27FC236}">
                  <a16:creationId xmlns:a16="http://schemas.microsoft.com/office/drawing/2014/main" id="{06666C2C-FA06-4241-97E4-47CD85DD74CF}"/>
                </a:ext>
              </a:extLst>
            </p:cNvPr>
            <p:cNvPicPr>
              <a:picLocks noChangeAspect="1"/>
            </p:cNvPicPr>
            <p:nvPr/>
          </p:nvPicPr>
          <p:blipFill>
            <a:blip r:embed="rId2"/>
            <a:stretch>
              <a:fillRect/>
            </a:stretch>
          </p:blipFill>
          <p:spPr>
            <a:xfrm>
              <a:off x="9957654" y="0"/>
              <a:ext cx="2234346" cy="2152650"/>
            </a:xfrm>
            <a:prstGeom prst="rect">
              <a:avLst/>
            </a:prstGeom>
          </p:spPr>
        </p:pic>
        <p:pic>
          <p:nvPicPr>
            <p:cNvPr id="5" name="Picture 4">
              <a:extLst>
                <a:ext uri="{FF2B5EF4-FFF2-40B4-BE49-F238E27FC236}">
                  <a16:creationId xmlns:a16="http://schemas.microsoft.com/office/drawing/2014/main" id="{9B3A1703-875E-4255-8C24-D040BA907650}"/>
                </a:ext>
              </a:extLst>
            </p:cNvPr>
            <p:cNvPicPr>
              <a:picLocks noChangeAspect="1"/>
            </p:cNvPicPr>
            <p:nvPr/>
          </p:nvPicPr>
          <p:blipFill>
            <a:blip r:embed="rId3"/>
            <a:stretch>
              <a:fillRect/>
            </a:stretch>
          </p:blipFill>
          <p:spPr>
            <a:xfrm>
              <a:off x="9957654" y="2152650"/>
              <a:ext cx="2234345" cy="2724150"/>
            </a:xfrm>
            <a:prstGeom prst="rect">
              <a:avLst/>
            </a:prstGeom>
          </p:spPr>
        </p:pic>
        <p:pic>
          <p:nvPicPr>
            <p:cNvPr id="6" name="Picture 5">
              <a:extLst>
                <a:ext uri="{FF2B5EF4-FFF2-40B4-BE49-F238E27FC236}">
                  <a16:creationId xmlns:a16="http://schemas.microsoft.com/office/drawing/2014/main" id="{CFDE09A2-90DD-47DA-AC6A-8D550E1FD5EA}"/>
                </a:ext>
              </a:extLst>
            </p:cNvPr>
            <p:cNvPicPr>
              <a:picLocks noChangeAspect="1"/>
            </p:cNvPicPr>
            <p:nvPr/>
          </p:nvPicPr>
          <p:blipFill>
            <a:blip r:embed="rId4"/>
            <a:stretch>
              <a:fillRect/>
            </a:stretch>
          </p:blipFill>
          <p:spPr>
            <a:xfrm>
              <a:off x="9957655" y="4800599"/>
              <a:ext cx="2234345" cy="2057401"/>
            </a:xfrm>
            <a:prstGeom prst="rect">
              <a:avLst/>
            </a:prstGeom>
          </p:spPr>
        </p:pic>
      </p:grpSp>
      <p:pic>
        <p:nvPicPr>
          <p:cNvPr id="8" name="Picture 7">
            <a:extLst>
              <a:ext uri="{FF2B5EF4-FFF2-40B4-BE49-F238E27FC236}">
                <a16:creationId xmlns:a16="http://schemas.microsoft.com/office/drawing/2014/main" id="{0D66086A-44E7-4F92-96E7-B25F11190EDE}"/>
              </a:ext>
            </a:extLst>
          </p:cNvPr>
          <p:cNvPicPr>
            <a:picLocks noChangeAspect="1"/>
          </p:cNvPicPr>
          <p:nvPr/>
        </p:nvPicPr>
        <p:blipFill>
          <a:blip r:embed="rId5"/>
          <a:stretch>
            <a:fillRect/>
          </a:stretch>
        </p:blipFill>
        <p:spPr>
          <a:xfrm>
            <a:off x="4217966" y="3369634"/>
            <a:ext cx="5737345" cy="3521677"/>
          </a:xfrm>
          <a:prstGeom prst="rect">
            <a:avLst/>
          </a:prstGeom>
        </p:spPr>
      </p:pic>
      <p:sp>
        <p:nvSpPr>
          <p:cNvPr id="10" name="TextBox 9">
            <a:extLst>
              <a:ext uri="{FF2B5EF4-FFF2-40B4-BE49-F238E27FC236}">
                <a16:creationId xmlns:a16="http://schemas.microsoft.com/office/drawing/2014/main" id="{93E34A4F-DB56-4DE9-8808-D4EAC23150F2}"/>
              </a:ext>
            </a:extLst>
          </p:cNvPr>
          <p:cNvSpPr txBox="1"/>
          <p:nvPr/>
        </p:nvSpPr>
        <p:spPr>
          <a:xfrm>
            <a:off x="0" y="6550223"/>
            <a:ext cx="4222650" cy="307777"/>
          </a:xfrm>
          <a:prstGeom prst="rect">
            <a:avLst/>
          </a:prstGeom>
          <a:noFill/>
        </p:spPr>
        <p:txBody>
          <a:bodyPr wrap="square">
            <a:spAutoFit/>
          </a:bodyPr>
          <a:lstStyle/>
          <a:p>
            <a:r>
              <a:rPr lang="en-IN" sz="1400" dirty="0">
                <a:latin typeface="Garamond" panose="02020404030301010803" pitchFamily="18" charset="0"/>
                <a:hlinkClick r:id="rId6">
                  <a:extLst>
                    <a:ext uri="{A12FA001-AC4F-418D-AE19-62706E023703}">
                      <ahyp:hlinkClr xmlns="" xmlns:ahyp="http://schemas.microsoft.com/office/drawing/2018/hyperlinkcolor" val="tx"/>
                    </a:ext>
                  </a:extLst>
                </a:hlinkClick>
              </a:rPr>
              <a:t>https://sardarsarovardam.org/project.aspx</a:t>
            </a:r>
            <a:endParaRPr lang="en-IN" sz="1400" dirty="0">
              <a:latin typeface="Garamond" panose="02020404030301010803" pitchFamily="18" charset="0"/>
            </a:endParaRPr>
          </a:p>
        </p:txBody>
      </p:sp>
      <p:sp>
        <p:nvSpPr>
          <p:cNvPr id="12" name="TextBox 11">
            <a:extLst>
              <a:ext uri="{FF2B5EF4-FFF2-40B4-BE49-F238E27FC236}">
                <a16:creationId xmlns:a16="http://schemas.microsoft.com/office/drawing/2014/main" id="{E6C9BFBF-8C30-4FAC-85A4-B7EE79175A78}"/>
              </a:ext>
            </a:extLst>
          </p:cNvPr>
          <p:cNvSpPr txBox="1"/>
          <p:nvPr/>
        </p:nvSpPr>
        <p:spPr>
          <a:xfrm>
            <a:off x="4358711" y="640244"/>
            <a:ext cx="2928354" cy="3308598"/>
          </a:xfrm>
          <a:prstGeom prst="rect">
            <a:avLst/>
          </a:prstGeom>
          <a:noFill/>
        </p:spPr>
        <p:txBody>
          <a:bodyPr wrap="square">
            <a:spAutoFit/>
          </a:bodyPr>
          <a:lstStyle/>
          <a:p>
            <a:pPr algn="l"/>
            <a:r>
              <a:rPr lang="en-US" sz="1700" b="1" dirty="0">
                <a:solidFill>
                  <a:srgbClr val="323232"/>
                </a:solidFill>
                <a:latin typeface="Garamond" panose="02020404030301010803" pitchFamily="18" charset="0"/>
              </a:rPr>
              <a:t>List of Major Dams in Narmada River Valley:</a:t>
            </a:r>
          </a:p>
          <a:p>
            <a:r>
              <a:rPr lang="en-IN" sz="1600" b="0" i="0" dirty="0">
                <a:solidFill>
                  <a:srgbClr val="333333"/>
                </a:solidFill>
                <a:effectLst/>
                <a:latin typeface="Garamond" panose="02020404030301010803" pitchFamily="18" charset="0"/>
              </a:rPr>
              <a:t>Sardar Sarovar Dam</a:t>
            </a:r>
          </a:p>
          <a:p>
            <a:r>
              <a:rPr lang="en-IN" sz="1600" b="0" i="0" dirty="0">
                <a:solidFill>
                  <a:srgbClr val="333333"/>
                </a:solidFill>
                <a:effectLst/>
                <a:latin typeface="Garamond" panose="02020404030301010803" pitchFamily="18" charset="0"/>
              </a:rPr>
              <a:t>Indira Sagar Dam</a:t>
            </a:r>
          </a:p>
          <a:p>
            <a:r>
              <a:rPr lang="en-IN" sz="1600" b="0" i="0" dirty="0" err="1">
                <a:solidFill>
                  <a:srgbClr val="333333"/>
                </a:solidFill>
                <a:effectLst/>
                <a:latin typeface="Garamond" panose="02020404030301010803" pitchFamily="18" charset="0"/>
              </a:rPr>
              <a:t>Omkareshwar</a:t>
            </a:r>
            <a:r>
              <a:rPr lang="en-IN" sz="1600" b="0" i="0" dirty="0">
                <a:solidFill>
                  <a:srgbClr val="333333"/>
                </a:solidFill>
                <a:effectLst/>
                <a:latin typeface="Garamond" panose="02020404030301010803" pitchFamily="18" charset="0"/>
              </a:rPr>
              <a:t> Dam</a:t>
            </a:r>
          </a:p>
          <a:p>
            <a:r>
              <a:rPr lang="en-IN" sz="1600" b="0" i="0" dirty="0">
                <a:solidFill>
                  <a:srgbClr val="333333"/>
                </a:solidFill>
                <a:effectLst/>
                <a:latin typeface="Garamond" panose="02020404030301010803" pitchFamily="18" charset="0"/>
              </a:rPr>
              <a:t>Maheshwar Dam</a:t>
            </a:r>
          </a:p>
          <a:p>
            <a:r>
              <a:rPr lang="en-IN" sz="1600" b="0" i="0" dirty="0" err="1">
                <a:solidFill>
                  <a:srgbClr val="333333"/>
                </a:solidFill>
                <a:effectLst/>
                <a:latin typeface="Garamond" panose="02020404030301010803" pitchFamily="18" charset="0"/>
              </a:rPr>
              <a:t>Bargi</a:t>
            </a:r>
            <a:r>
              <a:rPr lang="en-IN" sz="1600" b="0" i="0" dirty="0">
                <a:solidFill>
                  <a:srgbClr val="333333"/>
                </a:solidFill>
                <a:effectLst/>
                <a:latin typeface="Garamond" panose="02020404030301010803" pitchFamily="18" charset="0"/>
              </a:rPr>
              <a:t> Dam</a:t>
            </a:r>
          </a:p>
          <a:p>
            <a:r>
              <a:rPr lang="en-IN" sz="1600" b="0" i="0" dirty="0" err="1">
                <a:solidFill>
                  <a:srgbClr val="333333"/>
                </a:solidFill>
                <a:effectLst/>
                <a:latin typeface="Garamond" panose="02020404030301010803" pitchFamily="18" charset="0"/>
              </a:rPr>
              <a:t>Maan</a:t>
            </a:r>
            <a:r>
              <a:rPr lang="en-IN" sz="1600" b="0" i="0" dirty="0">
                <a:solidFill>
                  <a:srgbClr val="333333"/>
                </a:solidFill>
                <a:effectLst/>
                <a:latin typeface="Garamond" panose="02020404030301010803" pitchFamily="18" charset="0"/>
              </a:rPr>
              <a:t> Dam</a:t>
            </a:r>
          </a:p>
          <a:p>
            <a:r>
              <a:rPr lang="en-IN" sz="1600" b="0" i="0" dirty="0" err="1">
                <a:solidFill>
                  <a:srgbClr val="333333"/>
                </a:solidFill>
                <a:effectLst/>
                <a:latin typeface="Garamond" panose="02020404030301010803" pitchFamily="18" charset="0"/>
              </a:rPr>
              <a:t>Jobat</a:t>
            </a:r>
            <a:r>
              <a:rPr lang="en-IN" sz="1600" b="0" i="0" dirty="0">
                <a:solidFill>
                  <a:srgbClr val="333333"/>
                </a:solidFill>
                <a:effectLst/>
                <a:latin typeface="Garamond" panose="02020404030301010803" pitchFamily="18" charset="0"/>
              </a:rPr>
              <a:t> Dam</a:t>
            </a:r>
          </a:p>
          <a:p>
            <a:r>
              <a:rPr lang="en-IN" sz="1600" b="0" i="0" dirty="0">
                <a:solidFill>
                  <a:srgbClr val="333333"/>
                </a:solidFill>
                <a:effectLst/>
                <a:latin typeface="Garamond" panose="02020404030301010803" pitchFamily="18" charset="0"/>
              </a:rPr>
              <a:t>Tawa Dam</a:t>
            </a:r>
          </a:p>
          <a:p>
            <a:r>
              <a:rPr lang="en-IN" sz="1600" b="0" i="0" dirty="0">
                <a:solidFill>
                  <a:srgbClr val="333333"/>
                </a:solidFill>
                <a:effectLst/>
                <a:latin typeface="Garamond" panose="02020404030301010803" pitchFamily="18" charset="0"/>
              </a:rPr>
              <a:t>Narmada Canal</a:t>
            </a:r>
          </a:p>
          <a:p>
            <a:pPr algn="l"/>
            <a:endParaRPr lang="en-US" sz="1400" b="1" dirty="0">
              <a:solidFill>
                <a:srgbClr val="323232"/>
              </a:solidFill>
              <a:latin typeface="Garamond" panose="02020404030301010803" pitchFamily="18" charset="0"/>
            </a:endParaRPr>
          </a:p>
          <a:p>
            <a:pPr algn="l"/>
            <a:endParaRPr lang="en-US" sz="1700" dirty="0">
              <a:solidFill>
                <a:srgbClr val="323232"/>
              </a:solidFill>
              <a:latin typeface="Garamond" panose="02020404030301010803" pitchFamily="18" charset="0"/>
            </a:endParaRPr>
          </a:p>
        </p:txBody>
      </p:sp>
      <p:sp>
        <p:nvSpPr>
          <p:cNvPr id="14" name="TextBox 13">
            <a:extLst>
              <a:ext uri="{FF2B5EF4-FFF2-40B4-BE49-F238E27FC236}">
                <a16:creationId xmlns:a16="http://schemas.microsoft.com/office/drawing/2014/main" id="{FAA43A76-49F7-45AB-B9E5-6F5F6BF04464}"/>
              </a:ext>
            </a:extLst>
          </p:cNvPr>
          <p:cNvSpPr txBox="1"/>
          <p:nvPr/>
        </p:nvSpPr>
        <p:spPr>
          <a:xfrm>
            <a:off x="7100773" y="806029"/>
            <a:ext cx="2634070" cy="1815882"/>
          </a:xfrm>
          <a:prstGeom prst="rect">
            <a:avLst/>
          </a:prstGeom>
          <a:noFill/>
        </p:spPr>
        <p:txBody>
          <a:bodyPr wrap="square">
            <a:spAutoFit/>
          </a:bodyPr>
          <a:lstStyle/>
          <a:p>
            <a:r>
              <a:rPr lang="en-US" sz="1600" dirty="0">
                <a:solidFill>
                  <a:srgbClr val="333333"/>
                </a:solidFill>
                <a:latin typeface="Garamond" panose="02020404030301010803" pitchFamily="18" charset="0"/>
              </a:rPr>
              <a:t>The dam’s foundation stone was laid by Jawaharlal Nehru in 1961 and since 1979 when it became operational, it has irrigated large parts of water starved regions of Kutch and Saurashtra.</a:t>
            </a:r>
            <a:endParaRPr lang="en-IN" sz="1600" dirty="0">
              <a:solidFill>
                <a:srgbClr val="333333"/>
              </a:solidFill>
              <a:latin typeface="Garamond" panose="02020404030301010803" pitchFamily="18" charset="0"/>
            </a:endParaRPr>
          </a:p>
        </p:txBody>
      </p:sp>
    </p:spTree>
    <p:extLst>
      <p:ext uri="{BB962C8B-B14F-4D97-AF65-F5344CB8AC3E}">
        <p14:creationId xmlns:p14="http://schemas.microsoft.com/office/powerpoint/2010/main" val="1892289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98055-3DF2-4E78-93F9-B732DBC40879}"/>
              </a:ext>
            </a:extLst>
          </p:cNvPr>
          <p:cNvSpPr>
            <a:spLocks noGrp="1"/>
          </p:cNvSpPr>
          <p:nvPr>
            <p:ph type="title"/>
          </p:nvPr>
        </p:nvSpPr>
        <p:spPr>
          <a:xfrm>
            <a:off x="1067893" y="140677"/>
            <a:ext cx="10364451" cy="926124"/>
          </a:xfrm>
        </p:spPr>
        <p:txBody>
          <a:bodyPr>
            <a:normAutofit fontScale="90000"/>
          </a:bodyPr>
          <a:lstStyle/>
          <a:p>
            <a:r>
              <a:rPr lang="en-IN" b="1" i="0" cap="all" dirty="0">
                <a:solidFill>
                  <a:srgbClr val="333333"/>
                </a:solidFill>
                <a:effectLst/>
                <a:latin typeface="Raleway"/>
              </a:rPr>
              <a:t>THE NARMADA ISSUE</a:t>
            </a:r>
            <a:r>
              <a:rPr lang="en-IN" b="1" i="0" dirty="0">
                <a:solidFill>
                  <a:srgbClr val="333333"/>
                </a:solidFill>
                <a:effectLst/>
                <a:latin typeface="Raleway"/>
              </a:rPr>
              <a:t/>
            </a:r>
            <a:br>
              <a:rPr lang="en-IN" b="1" i="0" dirty="0">
                <a:solidFill>
                  <a:srgbClr val="333333"/>
                </a:solidFill>
                <a:effectLst/>
                <a:latin typeface="Raleway"/>
              </a:rPr>
            </a:br>
            <a:endParaRPr lang="en-IN" dirty="0"/>
          </a:p>
        </p:txBody>
      </p:sp>
      <p:sp>
        <p:nvSpPr>
          <p:cNvPr id="3" name="Content Placeholder 2">
            <a:extLst>
              <a:ext uri="{FF2B5EF4-FFF2-40B4-BE49-F238E27FC236}">
                <a16:creationId xmlns:a16="http://schemas.microsoft.com/office/drawing/2014/main" id="{8F33ED75-93F8-4596-B4B1-E30335463005}"/>
              </a:ext>
            </a:extLst>
          </p:cNvPr>
          <p:cNvSpPr>
            <a:spLocks noGrp="1"/>
          </p:cNvSpPr>
          <p:nvPr>
            <p:ph sz="quarter" idx="13"/>
          </p:nvPr>
        </p:nvSpPr>
        <p:spPr>
          <a:xfrm>
            <a:off x="266660" y="833713"/>
            <a:ext cx="7948872" cy="5778102"/>
          </a:xfrm>
        </p:spPr>
        <p:txBody>
          <a:bodyPr>
            <a:normAutofit fontScale="85000" lnSpcReduction="10000"/>
          </a:bodyPr>
          <a:lstStyle/>
          <a:p>
            <a:r>
              <a:rPr lang="en-US" sz="1800" b="0" i="0" cap="none" dirty="0">
                <a:solidFill>
                  <a:srgbClr val="333333"/>
                </a:solidFill>
                <a:effectLst/>
                <a:latin typeface="Garamond" panose="02020404030301010803" pitchFamily="18" charset="0"/>
              </a:rPr>
              <a:t>The Narmada valley project (NVP) is made up of plans for 30 major, 136 medium and 3,000 minor dams in India. </a:t>
            </a:r>
          </a:p>
          <a:p>
            <a:r>
              <a:rPr lang="en-US" sz="1800" b="0" i="0" cap="none" dirty="0">
                <a:solidFill>
                  <a:srgbClr val="333333"/>
                </a:solidFill>
                <a:effectLst/>
                <a:latin typeface="Garamond" panose="02020404030301010803" pitchFamily="18" charset="0"/>
              </a:rPr>
              <a:t>In </a:t>
            </a:r>
            <a:r>
              <a:rPr lang="en-US" sz="1800" b="1" i="0" cap="none" dirty="0">
                <a:solidFill>
                  <a:srgbClr val="333333"/>
                </a:solidFill>
                <a:effectLst/>
                <a:latin typeface="Garamond" panose="02020404030301010803" pitchFamily="18" charset="0"/>
              </a:rPr>
              <a:t>Sardar Sarovar project </a:t>
            </a:r>
            <a:r>
              <a:rPr lang="en-US" sz="1800" b="0" i="0" cap="none" dirty="0">
                <a:solidFill>
                  <a:srgbClr val="333333"/>
                </a:solidFill>
                <a:effectLst/>
                <a:latin typeface="Garamond" panose="02020404030301010803" pitchFamily="18" charset="0"/>
              </a:rPr>
              <a:t>(SSP) in the state of </a:t>
            </a:r>
            <a:r>
              <a:rPr lang="en-US" sz="1800" b="1" i="0" cap="none" dirty="0">
                <a:solidFill>
                  <a:srgbClr val="333333"/>
                </a:solidFill>
                <a:effectLst/>
                <a:latin typeface="Garamond" panose="02020404030301010803" pitchFamily="18" charset="0"/>
              </a:rPr>
              <a:t>Gujarat and the Narmada sagar </a:t>
            </a:r>
            <a:r>
              <a:rPr lang="en-US" sz="1800" b="0" i="0" cap="none" dirty="0">
                <a:solidFill>
                  <a:srgbClr val="333333"/>
                </a:solidFill>
                <a:effectLst/>
                <a:latin typeface="Garamond" panose="02020404030301010803" pitchFamily="18" charset="0"/>
              </a:rPr>
              <a:t>project (NSP) in the state of </a:t>
            </a:r>
            <a:r>
              <a:rPr lang="en-US" sz="1800" b="1" i="0" cap="none" dirty="0">
                <a:solidFill>
                  <a:srgbClr val="333333"/>
                </a:solidFill>
                <a:effectLst/>
                <a:latin typeface="Garamond" panose="02020404030301010803" pitchFamily="18" charset="0"/>
              </a:rPr>
              <a:t>Madhya Pradesh </a:t>
            </a:r>
            <a:r>
              <a:rPr lang="en-US" sz="1800" b="0" i="0" cap="none" dirty="0">
                <a:solidFill>
                  <a:srgbClr val="333333"/>
                </a:solidFill>
                <a:effectLst/>
                <a:latin typeface="Garamond" panose="02020404030301010803" pitchFamily="18" charset="0"/>
              </a:rPr>
              <a:t>are, at present, the NVPs major constituents. </a:t>
            </a:r>
          </a:p>
          <a:p>
            <a:r>
              <a:rPr lang="en-US" sz="1800" cap="none" dirty="0">
                <a:solidFill>
                  <a:srgbClr val="333333"/>
                </a:solidFill>
                <a:latin typeface="Garamond" panose="02020404030301010803" pitchFamily="18" charset="0"/>
              </a:rPr>
              <a:t>These projects had been treading water for many years for want of environmental clearance from the Ministry of Environment and Forests. The Indian government eventually gave clearance for the construction of the SSP in Gujarat and the NSP in Madhya Pradesh.</a:t>
            </a:r>
          </a:p>
          <a:p>
            <a:r>
              <a:rPr lang="en-US" sz="1800" cap="none" dirty="0">
                <a:solidFill>
                  <a:srgbClr val="333333"/>
                </a:solidFill>
                <a:latin typeface="Garamond" panose="02020404030301010803" pitchFamily="18" charset="0"/>
              </a:rPr>
              <a:t>Both environmentalists and social activists have raised serious questions about the projects.</a:t>
            </a:r>
          </a:p>
          <a:p>
            <a:r>
              <a:rPr lang="en-US" sz="1800" cap="none" dirty="0">
                <a:solidFill>
                  <a:srgbClr val="333333"/>
                </a:solidFill>
                <a:latin typeface="Garamond" panose="02020404030301010803" pitchFamily="18" charset="0"/>
              </a:rPr>
              <a:t>Narmada </a:t>
            </a:r>
            <a:r>
              <a:rPr lang="en-US" sz="1800" cap="none" dirty="0" err="1">
                <a:solidFill>
                  <a:srgbClr val="333333"/>
                </a:solidFill>
                <a:latin typeface="Garamond" panose="02020404030301010803" pitchFamily="18" charset="0"/>
              </a:rPr>
              <a:t>Bachao</a:t>
            </a:r>
            <a:r>
              <a:rPr lang="en-US" sz="1800" cap="none" dirty="0">
                <a:solidFill>
                  <a:srgbClr val="333333"/>
                </a:solidFill>
                <a:latin typeface="Garamond" panose="02020404030301010803" pitchFamily="18" charset="0"/>
              </a:rPr>
              <a:t> </a:t>
            </a:r>
            <a:r>
              <a:rPr lang="en-US" sz="1800" cap="none" dirty="0" err="1">
                <a:solidFill>
                  <a:srgbClr val="333333"/>
                </a:solidFill>
                <a:latin typeface="Garamond" panose="02020404030301010803" pitchFamily="18" charset="0"/>
              </a:rPr>
              <a:t>Andolan</a:t>
            </a:r>
            <a:r>
              <a:rPr lang="en-US" sz="1800" cap="none" dirty="0">
                <a:solidFill>
                  <a:srgbClr val="333333"/>
                </a:solidFill>
                <a:latin typeface="Garamond" panose="02020404030301010803" pitchFamily="18" charset="0"/>
              </a:rPr>
              <a:t> (NBA) is an Indian social movement spearheaded by native </a:t>
            </a:r>
            <a:r>
              <a:rPr lang="en-US" sz="1800" cap="none" dirty="0" err="1">
                <a:solidFill>
                  <a:srgbClr val="333333"/>
                </a:solidFill>
                <a:latin typeface="Garamond" panose="02020404030301010803" pitchFamily="18" charset="0"/>
              </a:rPr>
              <a:t>tribals</a:t>
            </a:r>
            <a:r>
              <a:rPr lang="en-US" sz="1800" cap="none" dirty="0">
                <a:solidFill>
                  <a:srgbClr val="333333"/>
                </a:solidFill>
                <a:latin typeface="Garamond" panose="02020404030301010803" pitchFamily="18" charset="0"/>
              </a:rPr>
              <a:t>, farmers, environmentalists and human rights activists against a number of large dam projects across river Narmada. </a:t>
            </a:r>
          </a:p>
          <a:p>
            <a:pPr algn="just"/>
            <a:r>
              <a:rPr lang="en-US" sz="1900" cap="none" dirty="0">
                <a:solidFill>
                  <a:srgbClr val="333333"/>
                </a:solidFill>
                <a:latin typeface="Garamond" panose="02020404030301010803" pitchFamily="18" charset="0"/>
              </a:rPr>
              <a:t>The controversy has been accentuated by repeated increases in the dam’s height, since it became operational. Ever since 1999, the dam’s height has been raised progressively over the years, from the initial 80m to 138.68m.</a:t>
            </a:r>
          </a:p>
          <a:p>
            <a:pPr algn="just"/>
            <a:r>
              <a:rPr lang="en-US" sz="1900" cap="none" dirty="0">
                <a:solidFill>
                  <a:srgbClr val="333333"/>
                </a:solidFill>
                <a:latin typeface="Garamond" panose="02020404030301010803" pitchFamily="18" charset="0"/>
              </a:rPr>
              <a:t>Later, Supreme Court allowed the height to be raised from the present 121.92m to 138.68m. </a:t>
            </a:r>
          </a:p>
          <a:p>
            <a:endParaRPr lang="en-IN" sz="1800" cap="none" dirty="0">
              <a:solidFill>
                <a:srgbClr val="333333"/>
              </a:solidFill>
              <a:latin typeface="Garamond" panose="02020404030301010803" pitchFamily="18" charset="0"/>
            </a:endParaRPr>
          </a:p>
        </p:txBody>
      </p:sp>
      <p:sp>
        <p:nvSpPr>
          <p:cNvPr id="5" name="TextBox 4">
            <a:extLst>
              <a:ext uri="{FF2B5EF4-FFF2-40B4-BE49-F238E27FC236}">
                <a16:creationId xmlns:a16="http://schemas.microsoft.com/office/drawing/2014/main" id="{4EAACBF5-2D6A-44D1-BBC3-9437524AFC24}"/>
              </a:ext>
            </a:extLst>
          </p:cNvPr>
          <p:cNvSpPr txBox="1"/>
          <p:nvPr/>
        </p:nvSpPr>
        <p:spPr>
          <a:xfrm>
            <a:off x="8257109" y="833713"/>
            <a:ext cx="3770768" cy="2185214"/>
          </a:xfrm>
          <a:prstGeom prst="rect">
            <a:avLst/>
          </a:prstGeom>
          <a:noFill/>
        </p:spPr>
        <p:txBody>
          <a:bodyPr wrap="square">
            <a:spAutoFit/>
          </a:bodyPr>
          <a:lstStyle/>
          <a:p>
            <a:pPr algn="just"/>
            <a:r>
              <a:rPr lang="en-US" sz="1700" dirty="0">
                <a:solidFill>
                  <a:srgbClr val="333333"/>
                </a:solidFill>
                <a:latin typeface="Garamond" panose="02020404030301010803" pitchFamily="18" charset="0"/>
              </a:rPr>
              <a:t>Out of the controversy, there are two basic issues that have been raised by those opposing the project:</a:t>
            </a:r>
          </a:p>
          <a:p>
            <a:pPr marL="342900" indent="-342900" algn="just">
              <a:buFont typeface="+mj-lt"/>
              <a:buAutoNum type="arabicPeriod"/>
            </a:pPr>
            <a:r>
              <a:rPr lang="en-US" sz="1700" dirty="0">
                <a:solidFill>
                  <a:srgbClr val="333333"/>
                </a:solidFill>
                <a:latin typeface="Garamond" panose="02020404030301010803" pitchFamily="18" charset="0"/>
              </a:rPr>
              <a:t>Inadequate rehabilitation measures for displaced persons.</a:t>
            </a:r>
          </a:p>
          <a:p>
            <a:pPr marL="342900" indent="-342900" algn="just">
              <a:buFont typeface="+mj-lt"/>
              <a:buAutoNum type="arabicPeriod"/>
            </a:pPr>
            <a:r>
              <a:rPr lang="en-US" sz="1700" dirty="0">
                <a:solidFill>
                  <a:srgbClr val="333333"/>
                </a:solidFill>
                <a:latin typeface="Garamond" panose="02020404030301010803" pitchFamily="18" charset="0"/>
              </a:rPr>
              <a:t>Lack of optimum utilization of existing water due to incomplete water distribution infrastructure.</a:t>
            </a:r>
          </a:p>
        </p:txBody>
      </p:sp>
      <p:sp>
        <p:nvSpPr>
          <p:cNvPr id="7" name="TextBox 6">
            <a:extLst>
              <a:ext uri="{FF2B5EF4-FFF2-40B4-BE49-F238E27FC236}">
                <a16:creationId xmlns:a16="http://schemas.microsoft.com/office/drawing/2014/main" id="{4C1B2858-F398-48AE-B795-824685143449}"/>
              </a:ext>
            </a:extLst>
          </p:cNvPr>
          <p:cNvSpPr txBox="1"/>
          <p:nvPr/>
        </p:nvSpPr>
        <p:spPr>
          <a:xfrm>
            <a:off x="-2344" y="6611815"/>
            <a:ext cx="12194344" cy="307777"/>
          </a:xfrm>
          <a:prstGeom prst="rect">
            <a:avLst/>
          </a:prstGeom>
          <a:noFill/>
        </p:spPr>
        <p:txBody>
          <a:bodyPr wrap="square">
            <a:spAutoFit/>
          </a:bodyPr>
          <a:lstStyle/>
          <a:p>
            <a:r>
              <a:rPr lang="en-IN" sz="1400" dirty="0">
                <a:latin typeface="Garamond" panose="02020404030301010803" pitchFamily="18" charset="0"/>
                <a:hlinkClick r:id="rId2">
                  <a:extLst>
                    <a:ext uri="{A12FA001-AC4F-418D-AE19-62706E023703}">
                      <ahyp:hlinkClr xmlns="" xmlns:ahyp="http://schemas.microsoft.com/office/drawing/2018/hyperlinkcolor" val="tx"/>
                    </a:ext>
                  </a:extLst>
                </a:hlinkClick>
              </a:rPr>
              <a:t>http://www.walkthroughindia.com/walkthroughs/large-dams-and-canal-of-the-narmada-river-valley-project/</a:t>
            </a:r>
            <a:endParaRPr lang="en-IN" sz="1400" dirty="0">
              <a:latin typeface="Garamond" panose="02020404030301010803" pitchFamily="18" charset="0"/>
            </a:endParaRPr>
          </a:p>
        </p:txBody>
      </p:sp>
      <p:pic>
        <p:nvPicPr>
          <p:cNvPr id="8" name="Picture 7">
            <a:extLst>
              <a:ext uri="{FF2B5EF4-FFF2-40B4-BE49-F238E27FC236}">
                <a16:creationId xmlns:a16="http://schemas.microsoft.com/office/drawing/2014/main" id="{60110201-A7F9-4619-9935-1950E45C30B5}"/>
              </a:ext>
            </a:extLst>
          </p:cNvPr>
          <p:cNvPicPr>
            <a:picLocks noChangeAspect="1"/>
          </p:cNvPicPr>
          <p:nvPr/>
        </p:nvPicPr>
        <p:blipFill>
          <a:blip r:embed="rId3"/>
          <a:stretch>
            <a:fillRect/>
          </a:stretch>
        </p:blipFill>
        <p:spPr>
          <a:xfrm>
            <a:off x="8484537" y="3018927"/>
            <a:ext cx="3440804" cy="3005360"/>
          </a:xfrm>
          <a:prstGeom prst="rect">
            <a:avLst/>
          </a:prstGeom>
        </p:spPr>
      </p:pic>
    </p:spTree>
    <p:extLst>
      <p:ext uri="{BB962C8B-B14F-4D97-AF65-F5344CB8AC3E}">
        <p14:creationId xmlns:p14="http://schemas.microsoft.com/office/powerpoint/2010/main" val="2123935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6"/>
          <p:cNvSpPr>
            <a:spLocks noGrp="1"/>
          </p:cNvSpPr>
          <p:nvPr>
            <p:ph idx="1"/>
          </p:nvPr>
        </p:nvSpPr>
        <p:spPr>
          <a:xfrm>
            <a:off x="182880" y="3581400"/>
            <a:ext cx="12009120" cy="3276600"/>
          </a:xfrm>
        </p:spPr>
        <p:txBody>
          <a:bodyPr>
            <a:normAutofit fontScale="40000" lnSpcReduction="20000"/>
          </a:bodyPr>
          <a:lstStyle/>
          <a:p>
            <a:r>
              <a:rPr lang="en-IN" sz="4500" cap="none" dirty="0">
                <a:latin typeface="Garamond" panose="02020404030301010803" pitchFamily="18" charset="0"/>
              </a:rPr>
              <a:t>Reduce evaporation of the canal water by an estimated 237,750 gallons of water each year</a:t>
            </a:r>
          </a:p>
          <a:p>
            <a:r>
              <a:rPr lang="en-IN" sz="4500" cap="none" dirty="0">
                <a:latin typeface="Garamond" panose="02020404030301010803" pitchFamily="18" charset="0"/>
              </a:rPr>
              <a:t>The pilot project has been developed on a 750-m stretch of the canal by Gujarat state electricity corporation (GSECL) with support from Sardar Sarovar Narmada Nigam ltd (SSNNL)</a:t>
            </a:r>
          </a:p>
          <a:p>
            <a:r>
              <a:rPr lang="en-IN" sz="4500" cap="none" dirty="0">
                <a:latin typeface="Garamond" panose="02020404030301010803" pitchFamily="18" charset="0"/>
              </a:rPr>
              <a:t>UN secretary-general ban </a:t>
            </a:r>
            <a:r>
              <a:rPr lang="en-IN" sz="4500" cap="none" dirty="0" err="1">
                <a:latin typeface="Garamond" panose="02020404030301010803" pitchFamily="18" charset="0"/>
              </a:rPr>
              <a:t>ki</a:t>
            </a:r>
            <a:r>
              <a:rPr lang="en-IN" sz="4500" cap="none" dirty="0">
                <a:latin typeface="Garamond" panose="02020404030301010803" pitchFamily="18" charset="0"/>
              </a:rPr>
              <a:t>-moon - inaugurated a 10 MW canal top solar power plant in Vadodara (</a:t>
            </a:r>
            <a:r>
              <a:rPr lang="en-IN" sz="4500" cap="none" dirty="0">
                <a:solidFill>
                  <a:srgbClr val="FF0000"/>
                </a:solidFill>
                <a:latin typeface="Garamond" panose="02020404030301010803" pitchFamily="18" charset="0"/>
              </a:rPr>
              <a:t>Jan 13, 2015</a:t>
            </a:r>
            <a:r>
              <a:rPr lang="en-IN" sz="4500" cap="none" dirty="0">
                <a:latin typeface="Garamond" panose="02020404030301010803" pitchFamily="18" charset="0"/>
              </a:rPr>
              <a:t>) on the </a:t>
            </a:r>
            <a:r>
              <a:rPr lang="en-IN" sz="4500" cap="none" dirty="0" err="1">
                <a:latin typeface="Garamond" panose="02020404030301010803" pitchFamily="18" charset="0"/>
              </a:rPr>
              <a:t>sidelines</a:t>
            </a:r>
            <a:r>
              <a:rPr lang="en-IN" sz="4500" cap="none" dirty="0">
                <a:latin typeface="Garamond" panose="02020404030301010803" pitchFamily="18" charset="0"/>
              </a:rPr>
              <a:t> of the vibrant Gujarat summit.</a:t>
            </a:r>
          </a:p>
          <a:p>
            <a:r>
              <a:rPr lang="en-IN" sz="4500" cap="none" dirty="0">
                <a:latin typeface="Garamond" panose="02020404030301010803" pitchFamily="18" charset="0"/>
              </a:rPr>
              <a:t>3.6-kilometre stretch of canal </a:t>
            </a:r>
          </a:p>
          <a:p>
            <a:r>
              <a:rPr lang="en-IN" sz="4500" cap="none" dirty="0">
                <a:latin typeface="Garamond" panose="02020404030301010803" pitchFamily="18" charset="0"/>
              </a:rPr>
              <a:t>Consists of 33,816 solar photovoltaic panels</a:t>
            </a:r>
          </a:p>
          <a:p>
            <a:r>
              <a:rPr lang="en-IN" sz="4500" cap="none" dirty="0">
                <a:latin typeface="Garamond" panose="02020404030301010803" pitchFamily="18" charset="0"/>
              </a:rPr>
              <a:t>Expected to generate 16.2 million units of electricity for the first year</a:t>
            </a:r>
            <a:br>
              <a:rPr lang="en-IN" sz="4500" cap="none" dirty="0">
                <a:latin typeface="Garamond" panose="02020404030301010803" pitchFamily="18" charset="0"/>
              </a:rPr>
            </a:br>
            <a:endParaRPr lang="en-IN" sz="4500" cap="none" dirty="0">
              <a:latin typeface="Garamond" panose="02020404030301010803" pitchFamily="18" charset="0"/>
            </a:endParaRPr>
          </a:p>
          <a:p>
            <a:endParaRPr lang="en-IN" sz="2400" dirty="0"/>
          </a:p>
        </p:txBody>
      </p:sp>
      <p:pic>
        <p:nvPicPr>
          <p:cNvPr id="24579" name="Picture 2" descr="http://2.bp.blogspot.com/-hrE4qpa670A/UUSxX0i1yTI/AAAAAAAAAls/UwjQgsagVoo/s1600/can.jpg">
            <a:hlinkClick r:id="rId2"/>
          </p:cNvPr>
          <p:cNvPicPr>
            <a:picLocks noChangeAspect="1" noChangeArrowheads="1"/>
          </p:cNvPicPr>
          <p:nvPr/>
        </p:nvPicPr>
        <p:blipFill>
          <a:blip r:embed="rId3"/>
          <a:srcRect/>
          <a:stretch>
            <a:fillRect/>
          </a:stretch>
        </p:blipFill>
        <p:spPr bwMode="auto">
          <a:xfrm>
            <a:off x="1524001" y="0"/>
            <a:ext cx="2562225" cy="1371600"/>
          </a:xfrm>
          <a:prstGeom prst="rect">
            <a:avLst/>
          </a:prstGeom>
          <a:noFill/>
          <a:ln w="9525">
            <a:noFill/>
            <a:miter lim="800000"/>
            <a:headEnd/>
            <a:tailEnd/>
          </a:ln>
        </p:spPr>
      </p:pic>
      <p:pic>
        <p:nvPicPr>
          <p:cNvPr id="24580" name="Picture 4" descr="http://solarchampions.files.wordpress.com/2012/06/gujaratcanal.jpg">
            <a:hlinkClick r:id="rId4"/>
          </p:cNvPr>
          <p:cNvPicPr>
            <a:picLocks noChangeAspect="1" noChangeArrowheads="1"/>
          </p:cNvPicPr>
          <p:nvPr/>
        </p:nvPicPr>
        <p:blipFill>
          <a:blip r:embed="rId5"/>
          <a:srcRect/>
          <a:stretch>
            <a:fillRect/>
          </a:stretch>
        </p:blipFill>
        <p:spPr bwMode="auto">
          <a:xfrm>
            <a:off x="7343776" y="0"/>
            <a:ext cx="3324225" cy="2209800"/>
          </a:xfrm>
          <a:prstGeom prst="rect">
            <a:avLst/>
          </a:prstGeom>
          <a:noFill/>
          <a:ln w="9525">
            <a:noFill/>
            <a:miter lim="800000"/>
            <a:headEnd/>
            <a:tailEnd/>
          </a:ln>
        </p:spPr>
      </p:pic>
      <p:pic>
        <p:nvPicPr>
          <p:cNvPr id="24581" name="Picture 6" descr="India is building Solar Canals to Produce Energy while Slowing Water Loss"/>
          <p:cNvPicPr>
            <a:picLocks noChangeAspect="1" noChangeArrowheads="1"/>
          </p:cNvPicPr>
          <p:nvPr/>
        </p:nvPicPr>
        <p:blipFill>
          <a:blip r:embed="rId6"/>
          <a:srcRect/>
          <a:stretch>
            <a:fillRect/>
          </a:stretch>
        </p:blipFill>
        <p:spPr bwMode="auto">
          <a:xfrm>
            <a:off x="3962400" y="0"/>
            <a:ext cx="3429000" cy="3429000"/>
          </a:xfrm>
          <a:prstGeom prst="rect">
            <a:avLst/>
          </a:prstGeom>
          <a:noFill/>
          <a:ln w="9525">
            <a:noFill/>
            <a:miter lim="800000"/>
            <a:headEnd/>
            <a:tailEnd/>
          </a:ln>
        </p:spPr>
      </p:pic>
      <p:sp>
        <p:nvSpPr>
          <p:cNvPr id="24582" name="TextBox 8"/>
          <p:cNvSpPr txBox="1">
            <a:spLocks noChangeArrowheads="1"/>
          </p:cNvSpPr>
          <p:nvPr/>
        </p:nvSpPr>
        <p:spPr bwMode="auto">
          <a:xfrm>
            <a:off x="8458200" y="2514600"/>
            <a:ext cx="1905000" cy="369888"/>
          </a:xfrm>
          <a:prstGeom prst="rect">
            <a:avLst/>
          </a:prstGeom>
          <a:noFill/>
          <a:ln w="9525">
            <a:noFill/>
            <a:miter lim="800000"/>
            <a:headEnd/>
            <a:tailEnd/>
          </a:ln>
        </p:spPr>
        <p:txBody>
          <a:bodyPr>
            <a:spAutoFit/>
          </a:bodyPr>
          <a:lstStyle/>
          <a:p>
            <a:r>
              <a:rPr lang="en-IN" b="1">
                <a:solidFill>
                  <a:srgbClr val="FF0000"/>
                </a:solidFill>
              </a:rPr>
              <a:t>March, 12, 2013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ujarat: Sardar Sarovar dam level rises, 11 metres short of full capacity |  Vadodara News - Times of India">
            <a:extLst>
              <a:ext uri="{FF2B5EF4-FFF2-40B4-BE49-F238E27FC236}">
                <a16:creationId xmlns:a16="http://schemas.microsoft.com/office/drawing/2014/main" id="{16242A46-CBF2-41CD-A760-939C6435DA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8425" y="408988"/>
            <a:ext cx="5247249" cy="5064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9A9BDA7-BF21-4DC0-A221-646E809CFEED}"/>
              </a:ext>
            </a:extLst>
          </p:cNvPr>
          <p:cNvPicPr>
            <a:picLocks noChangeAspect="1"/>
          </p:cNvPicPr>
          <p:nvPr/>
        </p:nvPicPr>
        <p:blipFill>
          <a:blip r:embed="rId3"/>
          <a:stretch>
            <a:fillRect/>
          </a:stretch>
        </p:blipFill>
        <p:spPr>
          <a:xfrm>
            <a:off x="0" y="408988"/>
            <a:ext cx="6738425" cy="5064369"/>
          </a:xfrm>
          <a:prstGeom prst="rect">
            <a:avLst/>
          </a:prstGeom>
        </p:spPr>
      </p:pic>
    </p:spTree>
    <p:extLst>
      <p:ext uri="{BB962C8B-B14F-4D97-AF65-F5344CB8AC3E}">
        <p14:creationId xmlns:p14="http://schemas.microsoft.com/office/powerpoint/2010/main" val="3719660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030660" y="-498967"/>
            <a:ext cx="10364451" cy="1596177"/>
          </a:xfrm>
        </p:spPr>
        <p:txBody>
          <a:bodyPr/>
          <a:lstStyle/>
          <a:p>
            <a:pPr eaLnBrk="1" hangingPunct="1"/>
            <a:r>
              <a:rPr lang="en-US" dirty="0"/>
              <a:t>Sustainable Water Management</a:t>
            </a:r>
          </a:p>
        </p:txBody>
      </p:sp>
      <p:sp>
        <p:nvSpPr>
          <p:cNvPr id="33795" name="Rectangle 3"/>
          <p:cNvSpPr>
            <a:spLocks noGrp="1" noChangeArrowheads="1"/>
          </p:cNvSpPr>
          <p:nvPr>
            <p:ph type="body" idx="4294967295"/>
          </p:nvPr>
        </p:nvSpPr>
        <p:spPr>
          <a:xfrm>
            <a:off x="520261" y="829196"/>
            <a:ext cx="5328746" cy="4572000"/>
          </a:xfrm>
        </p:spPr>
        <p:txBody>
          <a:bodyPr>
            <a:normAutofit fontScale="85000" lnSpcReduction="20000"/>
          </a:bodyPr>
          <a:lstStyle/>
          <a:p>
            <a:pPr>
              <a:lnSpc>
                <a:spcPct val="90000"/>
              </a:lnSpc>
              <a:buNone/>
            </a:pPr>
            <a:r>
              <a:rPr lang="en-IN" sz="1600" b="1" dirty="0" smtClean="0"/>
              <a:t>general</a:t>
            </a:r>
          </a:p>
          <a:p>
            <a:pPr>
              <a:lnSpc>
                <a:spcPct val="90000"/>
              </a:lnSpc>
            </a:pPr>
            <a:r>
              <a:rPr lang="en-IN" sz="1600" dirty="0" smtClean="0"/>
              <a:t>Re-directing </a:t>
            </a:r>
            <a:r>
              <a:rPr lang="en-IN" sz="1600" dirty="0"/>
              <a:t>excess water</a:t>
            </a:r>
          </a:p>
          <a:p>
            <a:r>
              <a:rPr lang="en-IN" sz="1600" dirty="0" smtClean="0"/>
              <a:t>Desalination: more </a:t>
            </a:r>
            <a:r>
              <a:rPr lang="en-IN" sz="1600" dirty="0"/>
              <a:t>than 7,500 desalination </a:t>
            </a:r>
            <a:r>
              <a:rPr lang="en-IN" sz="1600" dirty="0" smtClean="0"/>
              <a:t>plants </a:t>
            </a:r>
            <a:r>
              <a:rPr lang="en-IN" sz="1600" dirty="0"/>
              <a:t>operating in the world, </a:t>
            </a:r>
            <a:r>
              <a:rPr lang="en-IN" sz="1600" dirty="0" smtClean="0"/>
              <a:t>4,500 </a:t>
            </a:r>
            <a:r>
              <a:rPr lang="en-IN" sz="1600" dirty="0"/>
              <a:t>in the Middle East </a:t>
            </a:r>
            <a:r>
              <a:rPr lang="en-IN" sz="1600" dirty="0" smtClean="0"/>
              <a:t>alone</a:t>
            </a:r>
          </a:p>
          <a:p>
            <a:r>
              <a:rPr lang="en-US" sz="1600" dirty="0" smtClean="0"/>
              <a:t>.Preventing </a:t>
            </a:r>
            <a:r>
              <a:rPr lang="en-US" sz="1600" dirty="0"/>
              <a:t>leakage from </a:t>
            </a:r>
            <a:r>
              <a:rPr lang="en-US" sz="1600" dirty="0" smtClean="0"/>
              <a:t>municipal pipes</a:t>
            </a:r>
          </a:p>
          <a:p>
            <a:r>
              <a:rPr lang="en-US" sz="1600" dirty="0" smtClean="0"/>
              <a:t>Pricing </a:t>
            </a:r>
            <a:r>
              <a:rPr lang="en-US" sz="1600" dirty="0"/>
              <a:t>water –responsible </a:t>
            </a:r>
            <a:r>
              <a:rPr lang="en-US" sz="1600" dirty="0" smtClean="0"/>
              <a:t>use</a:t>
            </a:r>
          </a:p>
          <a:p>
            <a:r>
              <a:rPr lang="en-US" sz="1600" dirty="0" smtClean="0"/>
              <a:t>Rain water harvesting</a:t>
            </a:r>
          </a:p>
          <a:p>
            <a:r>
              <a:rPr lang="en-US" sz="1600" dirty="0" smtClean="0"/>
              <a:t>Collection  from atmosphere</a:t>
            </a:r>
          </a:p>
          <a:p>
            <a:r>
              <a:rPr lang="en-US" sz="1600" dirty="0" smtClean="0"/>
              <a:t>Treatment of water</a:t>
            </a:r>
            <a:endParaRPr lang="en-IN" sz="1600" dirty="0" smtClean="0"/>
          </a:p>
          <a:p>
            <a:pPr marL="0" indent="0">
              <a:buNone/>
            </a:pPr>
            <a:r>
              <a:rPr lang="en-IN" sz="1600" b="1" dirty="0" smtClean="0"/>
              <a:t>Irrigation</a:t>
            </a:r>
          </a:p>
          <a:p>
            <a:r>
              <a:rPr lang="en-US" sz="1600" dirty="0" smtClean="0"/>
              <a:t>Covered canals </a:t>
            </a:r>
          </a:p>
          <a:p>
            <a:r>
              <a:rPr lang="en-IN" sz="1600" dirty="0" smtClean="0"/>
              <a:t>Drip Irrigation</a:t>
            </a:r>
          </a:p>
          <a:p>
            <a:r>
              <a:rPr lang="en-IN" sz="1600" dirty="0" smtClean="0"/>
              <a:t>Precise irrigation: </a:t>
            </a:r>
          </a:p>
          <a:p>
            <a:r>
              <a:rPr lang="en-US" sz="1600" dirty="0" smtClean="0"/>
              <a:t>Soil management</a:t>
            </a:r>
            <a:endParaRPr lang="en-IN" sz="1600" dirty="0" smtClean="0"/>
          </a:p>
          <a:p>
            <a:pPr eaLnBrk="1" hangingPunct="1">
              <a:lnSpc>
                <a:spcPct val="90000"/>
              </a:lnSpc>
              <a:buFontTx/>
              <a:buNone/>
            </a:pPr>
            <a:endParaRPr lang="en-US" sz="1600" dirty="0" smtClean="0"/>
          </a:p>
        </p:txBody>
      </p:sp>
      <p:sp>
        <p:nvSpPr>
          <p:cNvPr id="2" name="Rectangle 1"/>
          <p:cNvSpPr/>
          <p:nvPr/>
        </p:nvSpPr>
        <p:spPr>
          <a:xfrm>
            <a:off x="6212885" y="1097210"/>
            <a:ext cx="4916133" cy="2800767"/>
          </a:xfrm>
          <a:prstGeom prst="rect">
            <a:avLst/>
          </a:prstGeom>
        </p:spPr>
        <p:txBody>
          <a:bodyPr wrap="square">
            <a:spAutoFit/>
          </a:bodyPr>
          <a:lstStyle/>
          <a:p>
            <a:r>
              <a:rPr lang="en-US" sz="1600" b="1" cap="all" dirty="0"/>
              <a:t>Dams</a:t>
            </a:r>
          </a:p>
          <a:p>
            <a:pPr marL="342900" indent="-342900">
              <a:buAutoNum type="arabicPeriod"/>
            </a:pPr>
            <a:r>
              <a:rPr lang="en-US" sz="1600" cap="all" dirty="0" smtClean="0"/>
              <a:t>Building </a:t>
            </a:r>
            <a:r>
              <a:rPr lang="en-US" sz="1600" cap="all" dirty="0"/>
              <a:t>several small reservoirs</a:t>
            </a:r>
            <a:r>
              <a:rPr lang="en-US" sz="1600" cap="all" dirty="0" smtClean="0"/>
              <a:t>.</a:t>
            </a:r>
          </a:p>
          <a:p>
            <a:endParaRPr lang="en-US" sz="1600" cap="all" dirty="0"/>
          </a:p>
          <a:p>
            <a:r>
              <a:rPr lang="en-US" sz="1600" cap="all" dirty="0"/>
              <a:t>2</a:t>
            </a:r>
            <a:r>
              <a:rPr lang="en-US" sz="1600" cap="all" dirty="0" smtClean="0"/>
              <a:t>. </a:t>
            </a:r>
            <a:r>
              <a:rPr lang="en-US" sz="1600" cap="all" dirty="0"/>
              <a:t>Small </a:t>
            </a:r>
            <a:r>
              <a:rPr lang="en-US" sz="1600" cap="all" dirty="0" smtClean="0"/>
              <a:t>catchment </a:t>
            </a:r>
            <a:r>
              <a:rPr lang="en-US" sz="1600" cap="all" dirty="0"/>
              <a:t>areas&amp; protecting the </a:t>
            </a:r>
            <a:r>
              <a:rPr lang="en-US" sz="1600" cap="all" dirty="0" smtClean="0"/>
              <a:t>wetlands</a:t>
            </a:r>
          </a:p>
          <a:p>
            <a:endParaRPr lang="en-US" sz="1600" cap="all" dirty="0"/>
          </a:p>
          <a:p>
            <a:r>
              <a:rPr lang="en-US" sz="1600" cap="all" dirty="0" smtClean="0"/>
              <a:t>3. Preventing </a:t>
            </a:r>
            <a:r>
              <a:rPr lang="en-US" sz="1600" cap="all" dirty="0"/>
              <a:t>leakage from dams, canals and municipal </a:t>
            </a:r>
            <a:r>
              <a:rPr lang="en-US" sz="1600" cap="all" dirty="0" smtClean="0"/>
              <a:t>pipes</a:t>
            </a:r>
          </a:p>
          <a:p>
            <a:endParaRPr lang="en-US" sz="1600" cap="all" dirty="0"/>
          </a:p>
          <a:p>
            <a:r>
              <a:rPr lang="en-US" sz="1600" cap="all" dirty="0"/>
              <a:t>4</a:t>
            </a:r>
            <a:r>
              <a:rPr lang="en-US" sz="1600" cap="all" dirty="0" smtClean="0"/>
              <a:t>. </a:t>
            </a:r>
            <a:r>
              <a:rPr lang="en-US" sz="1600" cap="all" dirty="0"/>
              <a:t>In deforested areas-soil management by bunds and </a:t>
            </a:r>
            <a:r>
              <a:rPr lang="en-US" sz="1600" cap="all" dirty="0" err="1"/>
              <a:t>nalla</a:t>
            </a:r>
            <a:r>
              <a:rPr lang="en-US" sz="1600" cap="all" dirty="0"/>
              <a:t> plugs.</a:t>
            </a:r>
          </a:p>
        </p:txBody>
      </p:sp>
    </p:spTree>
    <p:extLst>
      <p:ext uri="{BB962C8B-B14F-4D97-AF65-F5344CB8AC3E}">
        <p14:creationId xmlns:p14="http://schemas.microsoft.com/office/powerpoint/2010/main" val="6093246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3024166" y="0"/>
            <a:ext cx="6096000" cy="966766"/>
          </a:xfrm>
        </p:spPr>
        <p:txBody>
          <a:bodyPr>
            <a:normAutofit/>
          </a:bodyPr>
          <a:lstStyle/>
          <a:p>
            <a:r>
              <a:rPr lang="en-IN" sz="2800" b="1" dirty="0"/>
              <a:t>Precision irrigation / Drip irrigation</a:t>
            </a:r>
          </a:p>
        </p:txBody>
      </p:sp>
      <p:sp>
        <p:nvSpPr>
          <p:cNvPr id="2" name="Rectangle 1"/>
          <p:cNvSpPr/>
          <p:nvPr/>
        </p:nvSpPr>
        <p:spPr>
          <a:xfrm>
            <a:off x="195241" y="2759276"/>
            <a:ext cx="4770024" cy="369332"/>
          </a:xfrm>
          <a:prstGeom prst="rect">
            <a:avLst/>
          </a:prstGeom>
        </p:spPr>
        <p:txBody>
          <a:bodyPr wrap="none">
            <a:spAutoFit/>
          </a:bodyPr>
          <a:lstStyle/>
          <a:p>
            <a:r>
              <a:rPr lang="en-IN" dirty="0">
                <a:hlinkClick r:id="rId2"/>
              </a:rPr>
              <a:t>https://www.netafim.com/en/precision-Irrigation/</a:t>
            </a:r>
            <a:endParaRPr lang="en-IN" dirty="0"/>
          </a:p>
        </p:txBody>
      </p:sp>
      <p:pic>
        <p:nvPicPr>
          <p:cNvPr id="3" name="Picture 2"/>
          <p:cNvPicPr>
            <a:picLocks noChangeAspect="1"/>
          </p:cNvPicPr>
          <p:nvPr/>
        </p:nvPicPr>
        <p:blipFill>
          <a:blip r:embed="rId3"/>
          <a:stretch>
            <a:fillRect/>
          </a:stretch>
        </p:blipFill>
        <p:spPr>
          <a:xfrm>
            <a:off x="195241" y="339443"/>
            <a:ext cx="3060591" cy="2409825"/>
          </a:xfrm>
          <a:prstGeom prst="rect">
            <a:avLst/>
          </a:prstGeom>
        </p:spPr>
      </p:pic>
      <p:pic>
        <p:nvPicPr>
          <p:cNvPr id="1026" name="Picture 2" descr="Smart Cities Council India | Precision irrigation for improving crop water  management (Telangana varsity to make it possi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241" y="3334184"/>
            <a:ext cx="3060591" cy="20029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95241" y="5747465"/>
            <a:ext cx="6096000" cy="923330"/>
          </a:xfrm>
          <a:prstGeom prst="rect">
            <a:avLst/>
          </a:prstGeom>
        </p:spPr>
        <p:txBody>
          <a:bodyPr>
            <a:spAutoFit/>
          </a:bodyPr>
          <a:lstStyle/>
          <a:p>
            <a:r>
              <a:rPr lang="en-IN" dirty="0">
                <a:hlinkClick r:id="rId5"/>
              </a:rPr>
              <a:t>https://india.smartcitiescouncil.com/article/precision-irrigation-improving-crop-water-management-telangana-varsity-make-it-possible</a:t>
            </a:r>
            <a:endParaRPr lang="en-IN" dirty="0"/>
          </a:p>
        </p:txBody>
      </p:sp>
      <p:pic>
        <p:nvPicPr>
          <p:cNvPr id="10" name="Picture 2" descr="Irrigation farming in Nigeria ▷ Legit.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0338" y="966766"/>
            <a:ext cx="5335676" cy="331256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302075" y="4504970"/>
            <a:ext cx="5932201" cy="369332"/>
          </a:xfrm>
          <a:prstGeom prst="rect">
            <a:avLst/>
          </a:prstGeom>
        </p:spPr>
        <p:txBody>
          <a:bodyPr wrap="none">
            <a:spAutoFit/>
          </a:bodyPr>
          <a:lstStyle/>
          <a:p>
            <a:r>
              <a:rPr lang="en-IN" dirty="0">
                <a:hlinkClick r:id="rId7"/>
              </a:rPr>
              <a:t>https://www.legit.ng/1100106-irrigation-farming-nigeria.html</a:t>
            </a:r>
            <a:endParaRPr lang="en-IN" dirty="0"/>
          </a:p>
        </p:txBody>
      </p:sp>
      <p:sp>
        <p:nvSpPr>
          <p:cNvPr id="6" name="Rectangle 5"/>
          <p:cNvSpPr/>
          <p:nvPr/>
        </p:nvSpPr>
        <p:spPr>
          <a:xfrm>
            <a:off x="6210105" y="5284606"/>
            <a:ext cx="4725909" cy="369332"/>
          </a:xfrm>
          <a:prstGeom prst="rect">
            <a:avLst/>
          </a:prstGeom>
        </p:spPr>
        <p:txBody>
          <a:bodyPr wrap="none">
            <a:spAutoFit/>
          </a:bodyPr>
          <a:lstStyle/>
          <a:p>
            <a:r>
              <a:rPr lang="en-IN" b="1" dirty="0" smtClean="0">
                <a:solidFill>
                  <a:srgbClr val="FF0000"/>
                </a:solidFill>
              </a:rPr>
              <a:t>WATCH VIDEO:  https</a:t>
            </a:r>
            <a:r>
              <a:rPr lang="en-IN" b="1" dirty="0">
                <a:solidFill>
                  <a:srgbClr val="FF0000"/>
                </a:solidFill>
              </a:rPr>
              <a:t>://youtu.be/1C1yhGfdnAU</a:t>
            </a:r>
          </a:p>
        </p:txBody>
      </p:sp>
    </p:spTree>
    <p:extLst>
      <p:ext uri="{BB962C8B-B14F-4D97-AF65-F5344CB8AC3E}">
        <p14:creationId xmlns:p14="http://schemas.microsoft.com/office/powerpoint/2010/main" val="26684471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2" descr="http://tja.org.au/index.php/tja/article/viewFile/90/658/2715"/>
          <p:cNvPicPr>
            <a:picLocks noChangeAspect="1" noChangeArrowheads="1"/>
          </p:cNvPicPr>
          <p:nvPr/>
        </p:nvPicPr>
        <p:blipFill>
          <a:blip r:embed="rId2"/>
          <a:srcRect/>
          <a:stretch>
            <a:fillRect/>
          </a:stretch>
        </p:blipFill>
        <p:spPr bwMode="auto">
          <a:xfrm>
            <a:off x="6021646" y="2592441"/>
            <a:ext cx="5256580" cy="3571876"/>
          </a:xfrm>
          <a:prstGeom prst="rect">
            <a:avLst/>
          </a:prstGeom>
          <a:noFill/>
          <a:ln w="9525">
            <a:noFill/>
            <a:miter lim="800000"/>
            <a:headEnd/>
            <a:tailEnd/>
          </a:ln>
        </p:spPr>
      </p:pic>
      <p:sp>
        <p:nvSpPr>
          <p:cNvPr id="5" name="Content Placeholder 2"/>
          <p:cNvSpPr txBox="1">
            <a:spLocks/>
          </p:cNvSpPr>
          <p:nvPr/>
        </p:nvSpPr>
        <p:spPr>
          <a:xfrm>
            <a:off x="551168" y="3418150"/>
            <a:ext cx="5357810" cy="1143000"/>
          </a:xfrm>
          <a:prstGeom prst="rect">
            <a:avLst/>
          </a:prstGeom>
        </p:spPr>
        <p:txBody>
          <a:bodyPr/>
          <a:lstStyle/>
          <a:p>
            <a:pPr marL="342900" indent="-342900" algn="ctr">
              <a:spcBef>
                <a:spcPct val="20000"/>
              </a:spcBef>
              <a:defRPr/>
            </a:pPr>
            <a:r>
              <a:rPr lang="en-IN" sz="2000" b="1" kern="0" dirty="0" smtClean="0">
                <a:solidFill>
                  <a:schemeClr val="tx2">
                    <a:lumMod val="50000"/>
                  </a:schemeClr>
                </a:solidFill>
              </a:rPr>
              <a:t>Expansion of Drip Irrigation with New Sensors, </a:t>
            </a:r>
            <a:r>
              <a:rPr lang="en-IN" sz="2000" b="1" kern="0" dirty="0">
                <a:solidFill>
                  <a:schemeClr val="tx2">
                    <a:lumMod val="50000"/>
                  </a:schemeClr>
                </a:solidFill>
              </a:rPr>
              <a:t>Monitors, Controls Could Add to Water and Nutrient Delivery Savings</a:t>
            </a:r>
          </a:p>
          <a:p>
            <a:pPr marL="342900" indent="-342900" algn="ctr">
              <a:spcBef>
                <a:spcPct val="20000"/>
              </a:spcBef>
              <a:buFontTx/>
              <a:buChar char="•"/>
              <a:defRPr/>
            </a:pPr>
            <a:endParaRPr lang="en-IN" sz="2000" b="1" kern="0" dirty="0">
              <a:solidFill>
                <a:schemeClr val="tx2">
                  <a:lumMod val="50000"/>
                </a:schemeClr>
              </a:solidFill>
            </a:endParaRPr>
          </a:p>
        </p:txBody>
      </p:sp>
    </p:spTree>
    <p:extLst>
      <p:ext uri="{BB962C8B-B14F-4D97-AF65-F5344CB8AC3E}">
        <p14:creationId xmlns:p14="http://schemas.microsoft.com/office/powerpoint/2010/main" val="3701854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13774" y="224379"/>
            <a:ext cx="10364451" cy="1596177"/>
          </a:xfrm>
        </p:spPr>
        <p:txBody>
          <a:bodyPr/>
          <a:lstStyle/>
          <a:p>
            <a:pPr>
              <a:defRPr/>
            </a:pPr>
            <a:r>
              <a:rPr lang="en-IN" dirty="0" smtClean="0">
                <a:solidFill>
                  <a:schemeClr val="accent5">
                    <a:lumMod val="50000"/>
                  </a:schemeClr>
                </a:solidFill>
              </a:rPr>
              <a:t>Micro / Drip irrigation in India</a:t>
            </a:r>
            <a:endParaRPr lang="en-IN" dirty="0"/>
          </a:p>
        </p:txBody>
      </p:sp>
      <p:sp>
        <p:nvSpPr>
          <p:cNvPr id="6" name="Content Placeholder 5"/>
          <p:cNvSpPr>
            <a:spLocks noGrp="1"/>
          </p:cNvSpPr>
          <p:nvPr>
            <p:ph idx="4294967295"/>
          </p:nvPr>
        </p:nvSpPr>
        <p:spPr>
          <a:xfrm>
            <a:off x="1488006" y="2119346"/>
            <a:ext cx="9790219" cy="4805378"/>
          </a:xfrm>
        </p:spPr>
        <p:txBody>
          <a:bodyPr/>
          <a:lstStyle/>
          <a:p>
            <a:pPr>
              <a:buFont typeface="Arial" pitchFamily="34" charset="0"/>
              <a:buChar char="•"/>
              <a:defRPr/>
            </a:pPr>
            <a:r>
              <a:rPr lang="en-IN" sz="1800" dirty="0">
                <a:solidFill>
                  <a:schemeClr val="accent5">
                    <a:lumMod val="50000"/>
                  </a:schemeClr>
                </a:solidFill>
              </a:rPr>
              <a:t>Area covered - about 5 </a:t>
            </a:r>
            <a:r>
              <a:rPr lang="en-IN" sz="1800" dirty="0" err="1">
                <a:solidFill>
                  <a:schemeClr val="accent5">
                    <a:lumMod val="50000"/>
                  </a:schemeClr>
                </a:solidFill>
              </a:rPr>
              <a:t>lakh</a:t>
            </a:r>
            <a:r>
              <a:rPr lang="en-IN" sz="1800" dirty="0">
                <a:solidFill>
                  <a:schemeClr val="accent5">
                    <a:lumMod val="50000"/>
                  </a:schemeClr>
                </a:solidFill>
              </a:rPr>
              <a:t> hectares. </a:t>
            </a:r>
          </a:p>
          <a:p>
            <a:pPr>
              <a:buFont typeface="Arial" pitchFamily="34" charset="0"/>
              <a:buChar char="•"/>
              <a:defRPr/>
            </a:pPr>
            <a:r>
              <a:rPr lang="en-IN" sz="1800" smtClean="0">
                <a:solidFill>
                  <a:schemeClr val="accent5">
                    <a:lumMod val="50000"/>
                  </a:schemeClr>
                </a:solidFill>
              </a:rPr>
              <a:t>Maharashtra </a:t>
            </a:r>
            <a:r>
              <a:rPr lang="en-IN" sz="1800" dirty="0">
                <a:solidFill>
                  <a:schemeClr val="accent5">
                    <a:lumMod val="50000"/>
                  </a:schemeClr>
                </a:solidFill>
              </a:rPr>
              <a:t>- Leading state </a:t>
            </a:r>
          </a:p>
          <a:p>
            <a:pPr>
              <a:buFont typeface="Arial" pitchFamily="34" charset="0"/>
              <a:buChar char="•"/>
              <a:defRPr/>
            </a:pPr>
            <a:r>
              <a:rPr lang="en-IN" sz="1800" dirty="0">
                <a:solidFill>
                  <a:schemeClr val="accent5">
                    <a:lumMod val="50000"/>
                  </a:schemeClr>
                </a:solidFill>
              </a:rPr>
              <a:t>Followed by - Karnataka, Andhra Pradesh and Tamil Nadu. </a:t>
            </a:r>
          </a:p>
          <a:p>
            <a:pPr>
              <a:buFont typeface="Arial" pitchFamily="34" charset="0"/>
              <a:buChar char="•"/>
              <a:defRPr/>
            </a:pPr>
            <a:r>
              <a:rPr lang="en-IN" sz="1800" dirty="0">
                <a:solidFill>
                  <a:schemeClr val="accent5">
                    <a:lumMod val="50000"/>
                  </a:schemeClr>
                </a:solidFill>
              </a:rPr>
              <a:t>Popular in 30 different crops especially in wide spaced horticultural crops. </a:t>
            </a:r>
          </a:p>
          <a:p>
            <a:pPr>
              <a:buFont typeface="Arial" pitchFamily="34" charset="0"/>
              <a:buChar char="•"/>
              <a:defRPr/>
            </a:pPr>
            <a:r>
              <a:rPr lang="en-IN" sz="1800" dirty="0">
                <a:solidFill>
                  <a:schemeClr val="accent5">
                    <a:lumMod val="50000"/>
                  </a:schemeClr>
                </a:solidFill>
              </a:rPr>
              <a:t>Significant water saving - 25 and 50% by drip irrigation as compared with surface irrigation</a:t>
            </a:r>
          </a:p>
          <a:p>
            <a:pPr>
              <a:buFont typeface="Arial" pitchFamily="34" charset="0"/>
              <a:buChar char="•"/>
              <a:defRPr/>
            </a:pPr>
            <a:r>
              <a:rPr lang="en-IN" sz="1800" dirty="0">
                <a:solidFill>
                  <a:schemeClr val="accent5">
                    <a:lumMod val="50000"/>
                  </a:schemeClr>
                </a:solidFill>
              </a:rPr>
              <a:t>Yield increases as high as 100% in some crops under specific locations.</a:t>
            </a:r>
            <a:endParaRPr lang="en-IN" sz="1800" dirty="0"/>
          </a:p>
        </p:txBody>
      </p:sp>
    </p:spTree>
    <p:extLst>
      <p:ext uri="{BB962C8B-B14F-4D97-AF65-F5344CB8AC3E}">
        <p14:creationId xmlns:p14="http://schemas.microsoft.com/office/powerpoint/2010/main" val="1100129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Questions</a:t>
            </a:r>
            <a:endParaRPr lang="en-IN" dirty="0"/>
          </a:p>
        </p:txBody>
      </p:sp>
      <p:sp>
        <p:nvSpPr>
          <p:cNvPr id="3" name="Content Placeholder 2"/>
          <p:cNvSpPr>
            <a:spLocks noGrp="1"/>
          </p:cNvSpPr>
          <p:nvPr>
            <p:ph sz="quarter" idx="13"/>
          </p:nvPr>
        </p:nvSpPr>
        <p:spPr/>
        <p:txBody>
          <a:bodyPr/>
          <a:lstStyle/>
          <a:p>
            <a:r>
              <a:rPr lang="en-IN" dirty="0" smtClean="0"/>
              <a:t>WHY DO YOU THINK INSPITE OF HAVING SO MUCH AMOUNT OF WATER ON EARTH WATER IS NOT AVAILABLE FOR EACH AND EVERYONE ON THIS EARTH?</a:t>
            </a:r>
          </a:p>
          <a:p>
            <a:r>
              <a:rPr lang="en-IN" dirty="0" smtClean="0"/>
              <a:t>Discuss the case study of </a:t>
            </a:r>
            <a:r>
              <a:rPr lang="en-IN" dirty="0" err="1" smtClean="0"/>
              <a:t>aral</a:t>
            </a:r>
            <a:r>
              <a:rPr lang="en-IN" dirty="0" smtClean="0"/>
              <a:t> sea explaining the fact that how short term goals can be disastrous. </a:t>
            </a:r>
          </a:p>
          <a:p>
            <a:r>
              <a:rPr lang="en-IN" dirty="0" smtClean="0"/>
              <a:t>Discuss 5 methods of sustainable water management with special emphasis on agriculture.</a:t>
            </a:r>
          </a:p>
          <a:p>
            <a:r>
              <a:rPr lang="en-IN" dirty="0" smtClean="0"/>
              <a:t>Explain how solar canal can have two kind of benefits if installed above the water canal?</a:t>
            </a:r>
          </a:p>
          <a:p>
            <a:endParaRPr lang="en-IN" dirty="0" smtClean="0"/>
          </a:p>
          <a:p>
            <a:endParaRPr lang="en-IN" dirty="0"/>
          </a:p>
        </p:txBody>
      </p:sp>
    </p:spTree>
    <p:extLst>
      <p:ext uri="{BB962C8B-B14F-4D97-AF65-F5344CB8AC3E}">
        <p14:creationId xmlns:p14="http://schemas.microsoft.com/office/powerpoint/2010/main" val="591839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FBD94-91D6-41D5-82E8-2C22BABA0E4E}"/>
              </a:ext>
            </a:extLst>
          </p:cNvPr>
          <p:cNvSpPr>
            <a:spLocks noGrp="1"/>
          </p:cNvSpPr>
          <p:nvPr>
            <p:ph type="title"/>
          </p:nvPr>
        </p:nvSpPr>
        <p:spPr>
          <a:xfrm>
            <a:off x="313300" y="268712"/>
            <a:ext cx="11565400" cy="798089"/>
          </a:xfrm>
        </p:spPr>
        <p:txBody>
          <a:bodyPr>
            <a:normAutofit fontScale="90000"/>
          </a:bodyPr>
          <a:lstStyle/>
          <a:p>
            <a:r>
              <a:rPr lang="en-IN" sz="2800" b="1" i="0" dirty="0">
                <a:solidFill>
                  <a:srgbClr val="191919"/>
                </a:solidFill>
                <a:effectLst/>
                <a:latin typeface="Garamond" panose="02020404030301010803" pitchFamily="18" charset="0"/>
              </a:rPr>
              <a:t>Distribution of water resources</a:t>
            </a:r>
            <a:br>
              <a:rPr lang="en-IN" sz="2800" b="1" i="0" dirty="0">
                <a:solidFill>
                  <a:srgbClr val="191919"/>
                </a:solidFill>
                <a:effectLst/>
                <a:latin typeface="Garamond" panose="02020404030301010803" pitchFamily="18" charset="0"/>
              </a:rPr>
            </a:br>
            <a:endParaRPr lang="en-IN" sz="2800" dirty="0">
              <a:latin typeface="Garamond" panose="02020404030301010803" pitchFamily="18" charset="0"/>
            </a:endParaRPr>
          </a:p>
        </p:txBody>
      </p:sp>
      <p:sp>
        <p:nvSpPr>
          <p:cNvPr id="3" name="Content Placeholder 2">
            <a:extLst>
              <a:ext uri="{FF2B5EF4-FFF2-40B4-BE49-F238E27FC236}">
                <a16:creationId xmlns:a16="http://schemas.microsoft.com/office/drawing/2014/main" id="{BCD2B5D6-FC8C-4FC6-822A-8A8E881B4C55}"/>
              </a:ext>
            </a:extLst>
          </p:cNvPr>
          <p:cNvSpPr>
            <a:spLocks noGrp="1"/>
          </p:cNvSpPr>
          <p:nvPr>
            <p:ph sz="quarter" idx="13"/>
          </p:nvPr>
        </p:nvSpPr>
        <p:spPr>
          <a:xfrm>
            <a:off x="313299" y="1066801"/>
            <a:ext cx="7480203" cy="5108916"/>
          </a:xfrm>
        </p:spPr>
        <p:txBody>
          <a:bodyPr>
            <a:normAutofit lnSpcReduction="10000"/>
          </a:bodyPr>
          <a:lstStyle/>
          <a:p>
            <a:r>
              <a:rPr lang="en-US" sz="1900" b="0" i="0" cap="none" dirty="0">
                <a:solidFill>
                  <a:srgbClr val="312B39"/>
                </a:solidFill>
                <a:effectLst/>
                <a:latin typeface="Garamond" panose="02020404030301010803" pitchFamily="18" charset="0"/>
              </a:rPr>
              <a:t>About two-thirds of the earth’s surface is covered with water. The total </a:t>
            </a:r>
            <a:r>
              <a:rPr lang="en-US" sz="1900" b="1" i="0" cap="none" dirty="0">
                <a:solidFill>
                  <a:srgbClr val="312B39"/>
                </a:solidFill>
                <a:effectLst/>
                <a:latin typeface="Garamond" panose="02020404030301010803" pitchFamily="18" charset="0"/>
              </a:rPr>
              <a:t>amount of water on the earth is about 1400 million km</a:t>
            </a:r>
            <a:r>
              <a:rPr lang="en-US" sz="1900" b="1" i="0" cap="none" baseline="30000" dirty="0">
                <a:solidFill>
                  <a:srgbClr val="312B39"/>
                </a:solidFill>
                <a:effectLst/>
                <a:latin typeface="Garamond" panose="02020404030301010803" pitchFamily="18" charset="0"/>
              </a:rPr>
              <a:t>3</a:t>
            </a:r>
            <a:r>
              <a:rPr lang="en-US" sz="1900" b="1" i="0" cap="none" dirty="0">
                <a:solidFill>
                  <a:srgbClr val="312B39"/>
                </a:solidFill>
                <a:effectLst/>
                <a:latin typeface="Garamond" panose="02020404030301010803" pitchFamily="18" charset="0"/>
              </a:rPr>
              <a:t> (UNEP, 2002</a:t>
            </a:r>
            <a:r>
              <a:rPr lang="en-US" sz="1900" b="0" i="0" cap="none" dirty="0">
                <a:solidFill>
                  <a:srgbClr val="312B39"/>
                </a:solidFill>
                <a:effectLst/>
                <a:latin typeface="Garamond" panose="02020404030301010803" pitchFamily="18" charset="0"/>
              </a:rPr>
              <a:t>). Of this, around </a:t>
            </a:r>
            <a:r>
              <a:rPr lang="en-US" sz="1900" b="1" i="0" cap="none" dirty="0">
                <a:solidFill>
                  <a:srgbClr val="312B39"/>
                </a:solidFill>
                <a:effectLst/>
                <a:latin typeface="Garamond" panose="02020404030301010803" pitchFamily="18" charset="0"/>
              </a:rPr>
              <a:t>97.5% by volume is held in the oceans </a:t>
            </a:r>
            <a:r>
              <a:rPr lang="en-US" sz="1900" b="0" i="0" cap="none" dirty="0">
                <a:solidFill>
                  <a:srgbClr val="312B39"/>
                </a:solidFill>
                <a:effectLst/>
                <a:latin typeface="Garamond" panose="02020404030301010803" pitchFamily="18" charset="0"/>
              </a:rPr>
              <a:t>and is salt water. </a:t>
            </a:r>
            <a:r>
              <a:rPr lang="en-US" sz="1900" b="1" i="0" cap="none" dirty="0">
                <a:solidFill>
                  <a:srgbClr val="312B39"/>
                </a:solidFill>
                <a:effectLst/>
                <a:latin typeface="Garamond" panose="02020404030301010803" pitchFamily="18" charset="0"/>
              </a:rPr>
              <a:t>Only 2.5% (or about 35 million km</a:t>
            </a:r>
            <a:r>
              <a:rPr lang="en-US" sz="1900" b="1" i="0" cap="none" baseline="30000" dirty="0">
                <a:solidFill>
                  <a:srgbClr val="312B39"/>
                </a:solidFill>
                <a:effectLst/>
                <a:latin typeface="Garamond" panose="02020404030301010803" pitchFamily="18" charset="0"/>
              </a:rPr>
              <a:t>3</a:t>
            </a:r>
            <a:r>
              <a:rPr lang="en-US" sz="1900" b="1" i="0" cap="none" dirty="0">
                <a:solidFill>
                  <a:srgbClr val="312B39"/>
                </a:solidFill>
                <a:effectLst/>
                <a:latin typeface="Garamond" panose="02020404030301010803" pitchFamily="18" charset="0"/>
              </a:rPr>
              <a:t>) is fresh water</a:t>
            </a:r>
            <a:r>
              <a:rPr lang="en-US" sz="1900" b="0" i="0" cap="none" dirty="0">
                <a:solidFill>
                  <a:srgbClr val="312B39"/>
                </a:solidFill>
                <a:effectLst/>
                <a:latin typeface="Garamond" panose="02020404030301010803" pitchFamily="18" charset="0"/>
              </a:rPr>
              <a:t>.</a:t>
            </a:r>
          </a:p>
          <a:p>
            <a:r>
              <a:rPr lang="en-US" sz="1900" b="1" cap="none" dirty="0">
                <a:solidFill>
                  <a:srgbClr val="312B39"/>
                </a:solidFill>
                <a:latin typeface="Garamond" panose="02020404030301010803" pitchFamily="18" charset="0"/>
              </a:rPr>
              <a:t>9 countries are the world giants in terms of internal water resources</a:t>
            </a:r>
            <a:r>
              <a:rPr lang="en-US" sz="1900" cap="none" dirty="0">
                <a:solidFill>
                  <a:srgbClr val="312B39"/>
                </a:solidFill>
                <a:latin typeface="Garamond" panose="02020404030301010803" pitchFamily="18" charset="0"/>
              </a:rPr>
              <a:t>, accounting for 60 percent of the world’s natural freshwater (Canada, Indonesia, Brazil, Russia, U.S., Colombia, India, China, Peru).</a:t>
            </a:r>
          </a:p>
          <a:p>
            <a:r>
              <a:rPr lang="en-IN" sz="1900" b="1" cap="none" dirty="0">
                <a:solidFill>
                  <a:srgbClr val="312B39"/>
                </a:solidFill>
                <a:latin typeface="Garamond" panose="02020404030301010803" pitchFamily="18" charset="0"/>
              </a:rPr>
              <a:t>33 countries depend on other countries for over 50 percent of their renewable water resources: </a:t>
            </a:r>
            <a:r>
              <a:rPr lang="en-IN" sz="1900" cap="none" dirty="0">
                <a:solidFill>
                  <a:srgbClr val="312B39"/>
                </a:solidFill>
                <a:latin typeface="Garamond" panose="02020404030301010803" pitchFamily="18" charset="0"/>
              </a:rPr>
              <a:t>Argentina, Azerbaijan, Bahrain, Bangladesh, Benin, Bolivia, Botswana, Cambodia, Chad, Congo, Djibouti, Egypt, Eritrea, Gambia, Iraq, Israel, Kuwait, Latvia, Mauritania, Mozambique, Namibia, Netherlands, Niger, Pakistan, Paraguay, Portugal, Republic of Moldova, Romania, Senegal, Somalia, Sudan, Syrian </a:t>
            </a:r>
            <a:r>
              <a:rPr lang="en-IN" sz="1900" cap="none" dirty="0" err="1">
                <a:solidFill>
                  <a:srgbClr val="312B39"/>
                </a:solidFill>
                <a:latin typeface="Garamond" panose="02020404030301010803" pitchFamily="18" charset="0"/>
              </a:rPr>
              <a:t>arab</a:t>
            </a:r>
            <a:r>
              <a:rPr lang="en-IN" sz="1900" cap="none" dirty="0">
                <a:solidFill>
                  <a:srgbClr val="312B39"/>
                </a:solidFill>
                <a:latin typeface="Garamond" panose="02020404030301010803" pitchFamily="18" charset="0"/>
              </a:rPr>
              <a:t> republic, Turkmenistan, Ukraine, Uruguay, Uzbekistan, Vietnam and Yugoslavia.</a:t>
            </a:r>
          </a:p>
          <a:p>
            <a:pPr marL="0" indent="0">
              <a:buNone/>
            </a:pPr>
            <a:endParaRPr lang="en-US" sz="1900" cap="none" dirty="0">
              <a:solidFill>
                <a:srgbClr val="312B39"/>
              </a:solidFill>
              <a:latin typeface="Garamond" panose="02020404030301010803" pitchFamily="18" charset="0"/>
            </a:endParaRPr>
          </a:p>
          <a:p>
            <a:endParaRPr lang="en-US" sz="1900" cap="none" dirty="0">
              <a:solidFill>
                <a:srgbClr val="312B39"/>
              </a:solidFill>
              <a:latin typeface="Garamond" panose="02020404030301010803" pitchFamily="18" charset="0"/>
            </a:endParaRPr>
          </a:p>
          <a:p>
            <a:endParaRPr lang="en-IN" sz="1800" cap="none" dirty="0">
              <a:latin typeface="Garamond" panose="02020404030301010803" pitchFamily="18" charset="0"/>
            </a:endParaRPr>
          </a:p>
        </p:txBody>
      </p:sp>
      <p:sp>
        <p:nvSpPr>
          <p:cNvPr id="6" name="TextBox 5">
            <a:extLst>
              <a:ext uri="{FF2B5EF4-FFF2-40B4-BE49-F238E27FC236}">
                <a16:creationId xmlns:a16="http://schemas.microsoft.com/office/drawing/2014/main" id="{D6C5D751-59B4-4599-8B4F-7464608D5082}"/>
              </a:ext>
            </a:extLst>
          </p:cNvPr>
          <p:cNvSpPr txBox="1"/>
          <p:nvPr/>
        </p:nvSpPr>
        <p:spPr>
          <a:xfrm>
            <a:off x="0" y="6281511"/>
            <a:ext cx="6098344" cy="523220"/>
          </a:xfrm>
          <a:prstGeom prst="rect">
            <a:avLst/>
          </a:prstGeom>
          <a:noFill/>
        </p:spPr>
        <p:txBody>
          <a:bodyPr wrap="square">
            <a:spAutoFit/>
          </a:bodyPr>
          <a:lstStyle/>
          <a:p>
            <a:r>
              <a:rPr lang="en-IN" sz="1400" dirty="0">
                <a:latin typeface="Garamond" panose="02020404030301010803" pitchFamily="18" charset="0"/>
                <a:hlinkClick r:id="rId2">
                  <a:extLst>
                    <a:ext uri="{A12FA001-AC4F-418D-AE19-62706E023703}">
                      <ahyp:hlinkClr xmlns="" xmlns:ahyp="http://schemas.microsoft.com/office/drawing/2018/hyperlinkcolor" val="tx"/>
                    </a:ext>
                  </a:extLst>
                </a:hlinkClick>
              </a:rPr>
              <a:t>https://www.e-education.psu.edu/earth103/node/701</a:t>
            </a:r>
            <a:endParaRPr lang="en-IN" sz="1400" dirty="0">
              <a:latin typeface="Garamond" panose="02020404030301010803" pitchFamily="18" charset="0"/>
            </a:endParaRPr>
          </a:p>
          <a:p>
            <a:r>
              <a:rPr lang="en-IN" sz="1400" dirty="0">
                <a:latin typeface="Garamond" panose="02020404030301010803" pitchFamily="18" charset="0"/>
                <a:hlinkClick r:id="rId3">
                  <a:extLst>
                    <a:ext uri="{A12FA001-AC4F-418D-AE19-62706E023703}">
                      <ahyp:hlinkClr xmlns="" xmlns:ahyp="http://schemas.microsoft.com/office/drawing/2018/hyperlinkcolor" val="tx"/>
                    </a:ext>
                  </a:extLst>
                </a:hlinkClick>
              </a:rPr>
              <a:t>http://www.fao.org/3/y4473e/y4473e08.htm</a:t>
            </a:r>
            <a:endParaRPr lang="en-IN" sz="1400" dirty="0">
              <a:latin typeface="Garamond" panose="02020404030301010803" pitchFamily="18" charset="0"/>
            </a:endParaRPr>
          </a:p>
        </p:txBody>
      </p:sp>
      <p:pic>
        <p:nvPicPr>
          <p:cNvPr id="2052" name="Picture 4" descr="Global distribution of the world’s water">
            <a:extLst>
              <a:ext uri="{FF2B5EF4-FFF2-40B4-BE49-F238E27FC236}">
                <a16:creationId xmlns:a16="http://schemas.microsoft.com/office/drawing/2014/main" id="{458646C9-B871-4B29-80FE-4FC727464C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5750" y="729311"/>
            <a:ext cx="4286250" cy="6128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075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1A28A2-E841-4130-B2F4-715E8773405F}"/>
              </a:ext>
            </a:extLst>
          </p:cNvPr>
          <p:cNvPicPr>
            <a:picLocks noChangeAspect="1"/>
          </p:cNvPicPr>
          <p:nvPr/>
        </p:nvPicPr>
        <p:blipFill>
          <a:blip r:embed="rId2"/>
          <a:stretch>
            <a:fillRect/>
          </a:stretch>
        </p:blipFill>
        <p:spPr>
          <a:xfrm>
            <a:off x="98475" y="0"/>
            <a:ext cx="12093526" cy="6858000"/>
          </a:xfrm>
          <a:prstGeom prst="rect">
            <a:avLst/>
          </a:prstGeom>
        </p:spPr>
      </p:pic>
    </p:spTree>
    <p:extLst>
      <p:ext uri="{BB962C8B-B14F-4D97-AF65-F5344CB8AC3E}">
        <p14:creationId xmlns:p14="http://schemas.microsoft.com/office/powerpoint/2010/main" val="2667273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1A62B6-29B5-498B-978C-EE41685F7332}"/>
              </a:ext>
            </a:extLst>
          </p:cNvPr>
          <p:cNvPicPr>
            <a:picLocks noChangeAspect="1"/>
          </p:cNvPicPr>
          <p:nvPr/>
        </p:nvPicPr>
        <p:blipFill>
          <a:blip r:embed="rId2"/>
          <a:stretch>
            <a:fillRect/>
          </a:stretch>
        </p:blipFill>
        <p:spPr>
          <a:xfrm>
            <a:off x="1435608" y="147711"/>
            <a:ext cx="9436608" cy="6710289"/>
          </a:xfrm>
          <a:prstGeom prst="rect">
            <a:avLst/>
          </a:prstGeom>
        </p:spPr>
      </p:pic>
    </p:spTree>
    <p:extLst>
      <p:ext uri="{BB962C8B-B14F-4D97-AF65-F5344CB8AC3E}">
        <p14:creationId xmlns:p14="http://schemas.microsoft.com/office/powerpoint/2010/main" val="4067965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3"/>
          <p:cNvSpPr>
            <a:spLocks noGrp="1"/>
          </p:cNvSpPr>
          <p:nvPr>
            <p:ph type="title"/>
          </p:nvPr>
        </p:nvSpPr>
        <p:spPr>
          <a:xfrm>
            <a:off x="168812" y="120214"/>
            <a:ext cx="12023188" cy="895352"/>
          </a:xfrm>
        </p:spPr>
        <p:txBody>
          <a:bodyPr>
            <a:normAutofit fontScale="90000"/>
          </a:bodyPr>
          <a:lstStyle/>
          <a:p>
            <a:pPr>
              <a:lnSpc>
                <a:spcPct val="150000"/>
              </a:lnSpc>
            </a:pPr>
            <a:r>
              <a:rPr lang="en-IN" sz="2000" b="1" dirty="0">
                <a:solidFill>
                  <a:schemeClr val="tx1"/>
                </a:solidFill>
                <a:latin typeface="Garamond" panose="02020404030301010803" pitchFamily="18" charset="0"/>
              </a:rPr>
              <a:t>Of a population of roughly 6.1 billion, more than 1 billion lack access to potable water - The World Health Organization </a:t>
            </a:r>
          </a:p>
        </p:txBody>
      </p:sp>
      <p:pic>
        <p:nvPicPr>
          <p:cNvPr id="11267" name="Picture 4" descr="http://www.yourformula.eu/wp-content/uploads/2012/10/Projected-Global-Water-Scarcity-2025-World-Map.jpg"/>
          <p:cNvPicPr>
            <a:picLocks noChangeAspect="1" noChangeArrowheads="1"/>
          </p:cNvPicPr>
          <p:nvPr/>
        </p:nvPicPr>
        <p:blipFill>
          <a:blip r:embed="rId2"/>
          <a:srcRect/>
          <a:stretch>
            <a:fillRect/>
          </a:stretch>
        </p:blipFill>
        <p:spPr bwMode="auto">
          <a:xfrm>
            <a:off x="1524000" y="1015566"/>
            <a:ext cx="9144000" cy="5842434"/>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4A91759-2205-4F88-B4AB-871BCA9095C0}"/>
              </a:ext>
            </a:extLst>
          </p:cNvPr>
          <p:cNvGrpSpPr/>
          <p:nvPr/>
        </p:nvGrpSpPr>
        <p:grpSpPr>
          <a:xfrm>
            <a:off x="7498078" y="0"/>
            <a:ext cx="4693923" cy="6858000"/>
            <a:chOff x="7498078" y="0"/>
            <a:chExt cx="4693923" cy="6858000"/>
          </a:xfrm>
        </p:grpSpPr>
        <p:pic>
          <p:nvPicPr>
            <p:cNvPr id="5" name="Picture 4">
              <a:extLst>
                <a:ext uri="{FF2B5EF4-FFF2-40B4-BE49-F238E27FC236}">
                  <a16:creationId xmlns:a16="http://schemas.microsoft.com/office/drawing/2014/main" id="{6ED304E6-0F38-410E-BBFC-58DB1006C390}"/>
                </a:ext>
              </a:extLst>
            </p:cNvPr>
            <p:cNvPicPr>
              <a:picLocks noChangeAspect="1"/>
            </p:cNvPicPr>
            <p:nvPr/>
          </p:nvPicPr>
          <p:blipFill>
            <a:blip r:embed="rId2"/>
            <a:stretch>
              <a:fillRect/>
            </a:stretch>
          </p:blipFill>
          <p:spPr>
            <a:xfrm>
              <a:off x="7498080" y="0"/>
              <a:ext cx="4693921" cy="2391508"/>
            </a:xfrm>
            <a:prstGeom prst="rect">
              <a:avLst/>
            </a:prstGeom>
          </p:spPr>
        </p:pic>
        <p:pic>
          <p:nvPicPr>
            <p:cNvPr id="6" name="Picture 5">
              <a:extLst>
                <a:ext uri="{FF2B5EF4-FFF2-40B4-BE49-F238E27FC236}">
                  <a16:creationId xmlns:a16="http://schemas.microsoft.com/office/drawing/2014/main" id="{74B78AFD-B203-4F85-AA6B-5D60366F1C2B}"/>
                </a:ext>
              </a:extLst>
            </p:cNvPr>
            <p:cNvPicPr>
              <a:picLocks noChangeAspect="1"/>
            </p:cNvPicPr>
            <p:nvPr/>
          </p:nvPicPr>
          <p:blipFill>
            <a:blip r:embed="rId3"/>
            <a:stretch>
              <a:fillRect/>
            </a:stretch>
          </p:blipFill>
          <p:spPr>
            <a:xfrm>
              <a:off x="7498080" y="2391507"/>
              <a:ext cx="4693920" cy="2391507"/>
            </a:xfrm>
            <a:prstGeom prst="rect">
              <a:avLst/>
            </a:prstGeom>
          </p:spPr>
        </p:pic>
        <p:pic>
          <p:nvPicPr>
            <p:cNvPr id="7" name="Picture 6">
              <a:extLst>
                <a:ext uri="{FF2B5EF4-FFF2-40B4-BE49-F238E27FC236}">
                  <a16:creationId xmlns:a16="http://schemas.microsoft.com/office/drawing/2014/main" id="{E4CDD296-A182-42A4-999D-058F5C9B5055}"/>
                </a:ext>
              </a:extLst>
            </p:cNvPr>
            <p:cNvPicPr>
              <a:picLocks noChangeAspect="1"/>
            </p:cNvPicPr>
            <p:nvPr/>
          </p:nvPicPr>
          <p:blipFill>
            <a:blip r:embed="rId4"/>
            <a:stretch>
              <a:fillRect/>
            </a:stretch>
          </p:blipFill>
          <p:spPr>
            <a:xfrm>
              <a:off x="7498078" y="4670473"/>
              <a:ext cx="4693920" cy="2187527"/>
            </a:xfrm>
            <a:prstGeom prst="rect">
              <a:avLst/>
            </a:prstGeom>
          </p:spPr>
        </p:pic>
      </p:grpSp>
      <p:sp>
        <p:nvSpPr>
          <p:cNvPr id="10" name="TextBox 9">
            <a:extLst>
              <a:ext uri="{FF2B5EF4-FFF2-40B4-BE49-F238E27FC236}">
                <a16:creationId xmlns:a16="http://schemas.microsoft.com/office/drawing/2014/main" id="{4E5AFE43-2FB3-438D-B25E-DD0BAC9E0E85}"/>
              </a:ext>
            </a:extLst>
          </p:cNvPr>
          <p:cNvSpPr txBox="1"/>
          <p:nvPr/>
        </p:nvSpPr>
        <p:spPr>
          <a:xfrm>
            <a:off x="981221" y="1042074"/>
            <a:ext cx="6098344" cy="5293757"/>
          </a:xfrm>
          <a:prstGeom prst="rect">
            <a:avLst/>
          </a:prstGeom>
          <a:noFill/>
        </p:spPr>
        <p:txBody>
          <a:bodyPr wrap="square">
            <a:spAutoFit/>
          </a:bodyPr>
          <a:lstStyle/>
          <a:p>
            <a:pPr marL="342900" indent="-342900" eaLnBrk="1" hangingPunct="1">
              <a:buFont typeface="Arial" panose="020B0604020202020204" pitchFamily="34" charset="0"/>
              <a:buChar char="•"/>
              <a:defRPr/>
            </a:pPr>
            <a:r>
              <a:rPr lang="en-US" sz="2000" dirty="0">
                <a:latin typeface="Garamond" panose="02020404030301010803" pitchFamily="18" charset="0"/>
              </a:rPr>
              <a:t>Statistics</a:t>
            </a:r>
          </a:p>
          <a:p>
            <a:pPr marL="800100" lvl="1" indent="-342900" eaLnBrk="1" hangingPunct="1">
              <a:buFont typeface="Arial" panose="020B0604020202020204" pitchFamily="34" charset="0"/>
              <a:buChar char="•"/>
              <a:defRPr/>
            </a:pPr>
            <a:r>
              <a:rPr lang="en-US" sz="2000" dirty="0">
                <a:latin typeface="Garamond" panose="02020404030301010803" pitchFamily="18" charset="0"/>
              </a:rPr>
              <a:t>Surface cover</a:t>
            </a:r>
          </a:p>
          <a:p>
            <a:pPr marL="800100" lvl="1" indent="-342900" eaLnBrk="1" hangingPunct="1">
              <a:buFont typeface="Arial" panose="020B0604020202020204" pitchFamily="34" charset="0"/>
              <a:buChar char="•"/>
              <a:defRPr/>
            </a:pPr>
            <a:r>
              <a:rPr lang="en-US" sz="2000" dirty="0">
                <a:latin typeface="Garamond" panose="02020404030301010803" pitchFamily="18" charset="0"/>
              </a:rPr>
              <a:t>Fresh water </a:t>
            </a:r>
          </a:p>
          <a:p>
            <a:pPr marL="800100" lvl="1" indent="-342900" eaLnBrk="1" hangingPunct="1">
              <a:buFont typeface="Arial" panose="020B0604020202020204" pitchFamily="34" charset="0"/>
              <a:buChar char="•"/>
              <a:defRPr/>
            </a:pPr>
            <a:r>
              <a:rPr lang="en-US" sz="2000" dirty="0">
                <a:latin typeface="Garamond" panose="02020404030301010803" pitchFamily="18" charset="0"/>
              </a:rPr>
              <a:t>Available water</a:t>
            </a:r>
          </a:p>
          <a:p>
            <a:pPr marL="342900" indent="-342900" eaLnBrk="1" hangingPunct="1">
              <a:buFont typeface="Arial" panose="020B0604020202020204" pitchFamily="34" charset="0"/>
              <a:buChar char="•"/>
              <a:defRPr/>
            </a:pPr>
            <a:r>
              <a:rPr lang="en-US" sz="2000" dirty="0">
                <a:latin typeface="Garamond" panose="02020404030301010803" pitchFamily="18" charset="0"/>
              </a:rPr>
              <a:t>Realistic</a:t>
            </a:r>
          </a:p>
          <a:p>
            <a:pPr marL="800100" lvl="1" indent="-342900" eaLnBrk="1" hangingPunct="1">
              <a:buFont typeface="Arial" panose="020B0604020202020204" pitchFamily="34" charset="0"/>
              <a:buChar char="•"/>
              <a:defRPr/>
            </a:pPr>
            <a:r>
              <a:rPr lang="en-US" sz="2000" dirty="0">
                <a:latin typeface="Garamond" panose="02020404030301010803" pitchFamily="18" charset="0"/>
              </a:rPr>
              <a:t>Population</a:t>
            </a:r>
          </a:p>
          <a:p>
            <a:pPr marL="800100" lvl="1" indent="-342900" eaLnBrk="1" hangingPunct="1">
              <a:buFont typeface="Arial" panose="020B0604020202020204" pitchFamily="34" charset="0"/>
              <a:buChar char="•"/>
              <a:defRPr/>
            </a:pPr>
            <a:r>
              <a:rPr lang="en-US" sz="2000" dirty="0">
                <a:latin typeface="Garamond" panose="02020404030301010803" pitchFamily="18" charset="0"/>
              </a:rPr>
              <a:t>Inefficient irrigation</a:t>
            </a:r>
          </a:p>
          <a:p>
            <a:pPr marL="800100" lvl="1" indent="-342900" eaLnBrk="1" hangingPunct="1">
              <a:buFont typeface="Arial" panose="020B0604020202020204" pitchFamily="34" charset="0"/>
              <a:buChar char="•"/>
              <a:defRPr/>
            </a:pPr>
            <a:r>
              <a:rPr lang="en-US" sz="2000" dirty="0">
                <a:latin typeface="Garamond" panose="02020404030301010803" pitchFamily="18" charset="0"/>
              </a:rPr>
              <a:t>Pollution</a:t>
            </a:r>
          </a:p>
          <a:p>
            <a:pPr marL="342900" indent="-342900" eaLnBrk="1" hangingPunct="1">
              <a:buFont typeface="Arial" panose="020B0604020202020204" pitchFamily="34" charset="0"/>
              <a:buChar char="•"/>
              <a:defRPr/>
            </a:pPr>
            <a:r>
              <a:rPr lang="en-US" sz="2000" dirty="0">
                <a:latin typeface="Garamond" panose="02020404030301010803" pitchFamily="18" charset="0"/>
              </a:rPr>
              <a:t>Water shortage </a:t>
            </a:r>
          </a:p>
          <a:p>
            <a:pPr marL="800100" lvl="1" indent="-342900" eaLnBrk="1" hangingPunct="1">
              <a:buFont typeface="Arial" panose="020B0604020202020204" pitchFamily="34" charset="0"/>
              <a:buChar char="•"/>
              <a:defRPr/>
            </a:pPr>
            <a:r>
              <a:rPr lang="en-US" sz="2000" dirty="0">
                <a:latin typeface="Garamond" panose="02020404030301010803" pitchFamily="18" charset="0"/>
              </a:rPr>
              <a:t>&lt;1000 </a:t>
            </a:r>
            <a:r>
              <a:rPr lang="en-US" sz="2000" dirty="0" err="1">
                <a:latin typeface="Garamond" panose="02020404030301010803" pitchFamily="18" charset="0"/>
              </a:rPr>
              <a:t>cu.m</a:t>
            </a:r>
            <a:r>
              <a:rPr lang="en-US" sz="2000" dirty="0">
                <a:latin typeface="Garamond" panose="02020404030301010803" pitchFamily="18" charset="0"/>
              </a:rPr>
              <a:t> per person per year</a:t>
            </a:r>
          </a:p>
          <a:p>
            <a:pPr marL="342900" indent="-342900" eaLnBrk="1" hangingPunct="1">
              <a:buFont typeface="Arial" panose="020B0604020202020204" pitchFamily="34" charset="0"/>
              <a:buChar char="•"/>
              <a:defRPr/>
            </a:pPr>
            <a:r>
              <a:rPr lang="en-US" sz="2000" dirty="0">
                <a:latin typeface="Garamond" panose="02020404030301010803" pitchFamily="18" charset="0"/>
              </a:rPr>
              <a:t>Water crisis</a:t>
            </a:r>
          </a:p>
          <a:p>
            <a:pPr marL="342900" lvl="1" indent="-342900" eaLnBrk="1" hangingPunct="1">
              <a:buFont typeface="Arial" panose="020B0604020202020204" pitchFamily="34" charset="0"/>
              <a:buChar char="•"/>
              <a:defRPr/>
            </a:pPr>
            <a:r>
              <a:rPr lang="en-US" sz="2000" dirty="0">
                <a:latin typeface="Garamond" panose="02020404030301010803" pitchFamily="18" charset="0"/>
              </a:rPr>
              <a:t>&lt;500 </a:t>
            </a:r>
            <a:r>
              <a:rPr lang="en-US" sz="2000" dirty="0" err="1">
                <a:latin typeface="Garamond" panose="02020404030301010803" pitchFamily="18" charset="0"/>
              </a:rPr>
              <a:t>cu.m</a:t>
            </a:r>
            <a:r>
              <a:rPr lang="en-US" sz="2000" dirty="0">
                <a:latin typeface="Garamond" panose="02020404030301010803" pitchFamily="18" charset="0"/>
              </a:rPr>
              <a:t> per person per year</a:t>
            </a:r>
          </a:p>
          <a:p>
            <a:pPr marL="342900" indent="-342900">
              <a:buFont typeface="Arial" panose="020B0604020202020204" pitchFamily="34" charset="0"/>
              <a:buChar char="•"/>
            </a:pPr>
            <a:r>
              <a:rPr lang="en-IN" sz="2000" dirty="0">
                <a:latin typeface="Garamond" panose="02020404030301010803" pitchFamily="18" charset="0"/>
              </a:rPr>
              <a:t>Indian status</a:t>
            </a:r>
          </a:p>
          <a:p>
            <a:pPr marL="800100" lvl="1" indent="-342900">
              <a:buFont typeface="Arial" panose="020B0604020202020204" pitchFamily="34" charset="0"/>
              <a:buChar char="•"/>
            </a:pPr>
            <a:r>
              <a:rPr lang="en-IN" sz="2000" dirty="0">
                <a:latin typeface="Garamond" panose="02020404030301010803" pitchFamily="18" charset="0"/>
              </a:rPr>
              <a:t>Year 1951 – 5177 </a:t>
            </a:r>
            <a:r>
              <a:rPr lang="en-IN" sz="2000" dirty="0" err="1">
                <a:latin typeface="Garamond" panose="02020404030301010803" pitchFamily="18" charset="0"/>
              </a:rPr>
              <a:t>cu.m</a:t>
            </a:r>
            <a:endParaRPr lang="en-IN" sz="2000" dirty="0">
              <a:latin typeface="Garamond" panose="02020404030301010803" pitchFamily="18" charset="0"/>
            </a:endParaRPr>
          </a:p>
          <a:p>
            <a:pPr marL="800100" lvl="1" indent="-342900">
              <a:buFont typeface="Arial" panose="020B0604020202020204" pitchFamily="34" charset="0"/>
              <a:buChar char="•"/>
            </a:pPr>
            <a:r>
              <a:rPr lang="en-IN" sz="2000" dirty="0">
                <a:latin typeface="Garamond" panose="02020404030301010803" pitchFamily="18" charset="0"/>
              </a:rPr>
              <a:t>Year 2001 – 1820 </a:t>
            </a:r>
            <a:r>
              <a:rPr lang="en-IN" sz="2000" dirty="0" err="1">
                <a:latin typeface="Garamond" panose="02020404030301010803" pitchFamily="18" charset="0"/>
              </a:rPr>
              <a:t>cu.m</a:t>
            </a:r>
            <a:endParaRPr lang="en-IN" sz="2000" dirty="0">
              <a:latin typeface="Garamond" panose="02020404030301010803" pitchFamily="18" charset="0"/>
            </a:endParaRPr>
          </a:p>
          <a:p>
            <a:pPr marL="342900" indent="-342900">
              <a:buFont typeface="Arial" panose="020B0604020202020204" pitchFamily="34" charset="0"/>
              <a:buChar char="•"/>
            </a:pPr>
            <a:r>
              <a:rPr lang="en-IN" sz="2000" dirty="0">
                <a:latin typeface="Garamond" panose="02020404030301010803" pitchFamily="18" charset="0"/>
              </a:rPr>
              <a:t>Water shortage situation by 2025?</a:t>
            </a:r>
          </a:p>
          <a:p>
            <a:pPr marL="285750" lvl="1" indent="-285750" eaLnBrk="1" hangingPunct="1">
              <a:buFont typeface="Arial" panose="020B0604020202020204" pitchFamily="34" charset="0"/>
              <a:buChar char="•"/>
              <a:defRPr/>
            </a:pPr>
            <a:endParaRPr lang="en-US" dirty="0"/>
          </a:p>
        </p:txBody>
      </p:sp>
    </p:spTree>
    <p:extLst>
      <p:ext uri="{BB962C8B-B14F-4D97-AF65-F5344CB8AC3E}">
        <p14:creationId xmlns:p14="http://schemas.microsoft.com/office/powerpoint/2010/main" val="1507914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98474" y="0"/>
            <a:ext cx="11901268" cy="1066800"/>
          </a:xfrm>
        </p:spPr>
        <p:txBody>
          <a:bodyPr/>
          <a:lstStyle/>
          <a:p>
            <a:r>
              <a:rPr lang="en-GB" sz="2800" b="1" dirty="0"/>
              <a:t>Case Study - India's wettest place 'lacks water’ - WHY???</a:t>
            </a:r>
            <a:endParaRPr lang="en-IN" sz="2800" dirty="0"/>
          </a:p>
        </p:txBody>
      </p:sp>
      <p:sp>
        <p:nvSpPr>
          <p:cNvPr id="9219" name="Content Placeholder 2"/>
          <p:cNvSpPr>
            <a:spLocks noGrp="1"/>
          </p:cNvSpPr>
          <p:nvPr>
            <p:ph idx="1"/>
          </p:nvPr>
        </p:nvSpPr>
        <p:spPr>
          <a:xfrm>
            <a:off x="98474" y="1283090"/>
            <a:ext cx="6096000" cy="4291819"/>
          </a:xfrm>
        </p:spPr>
        <p:txBody>
          <a:bodyPr>
            <a:normAutofit/>
          </a:bodyPr>
          <a:lstStyle/>
          <a:p>
            <a:r>
              <a:rPr lang="en-GB" sz="1800" cap="none" dirty="0">
                <a:latin typeface="Garamond" panose="02020404030301010803" pitchFamily="18" charset="0"/>
              </a:rPr>
              <a:t>Once the world's wettest places, </a:t>
            </a:r>
            <a:r>
              <a:rPr lang="en-GB" sz="1800" cap="none" dirty="0" err="1">
                <a:latin typeface="Garamond" panose="02020404030301010803" pitchFamily="18" charset="0"/>
              </a:rPr>
              <a:t>cherrapunji</a:t>
            </a:r>
            <a:r>
              <a:rPr lang="en-GB" sz="1800" cap="none" dirty="0">
                <a:latin typeface="Garamond" panose="02020404030301010803" pitchFamily="18" charset="0"/>
              </a:rPr>
              <a:t> is getting up to 20% less rain every year - and is suffering water shortages – BBC news</a:t>
            </a:r>
          </a:p>
          <a:p>
            <a:r>
              <a:rPr lang="en-US" sz="1600" b="1" i="1" dirty="0">
                <a:effectLst/>
                <a:latin typeface="Georgia" panose="02040502050405020303" pitchFamily="18" charset="0"/>
              </a:rPr>
              <a:t>Climate change, population increase set off water shortages in what was once the wettest place on earth.</a:t>
            </a:r>
            <a:endParaRPr lang="en-GB" sz="1800" b="1" cap="none" dirty="0">
              <a:latin typeface="Garamond" panose="02020404030301010803" pitchFamily="18" charset="0"/>
            </a:endParaRPr>
          </a:p>
          <a:p>
            <a:r>
              <a:rPr lang="en-IN" sz="1800" cap="none" dirty="0">
                <a:latin typeface="Garamond" panose="02020404030301010803" pitchFamily="18" charset="0"/>
              </a:rPr>
              <a:t>Water crisis hits ‘</a:t>
            </a:r>
            <a:r>
              <a:rPr lang="en-IN" sz="1800" cap="none" dirty="0" err="1">
                <a:latin typeface="Garamond" panose="02020404030301010803" pitchFamily="18" charset="0"/>
              </a:rPr>
              <a:t>cherrapunji</a:t>
            </a:r>
            <a:r>
              <a:rPr lang="en-IN" sz="1800" cap="none" dirty="0">
                <a:latin typeface="Garamond" panose="02020404030301010803" pitchFamily="18" charset="0"/>
              </a:rPr>
              <a:t>’ of </a:t>
            </a:r>
            <a:r>
              <a:rPr lang="en-IN" sz="1800" cap="none" dirty="0" err="1">
                <a:latin typeface="Garamond" panose="02020404030301010803" pitchFamily="18" charset="0"/>
              </a:rPr>
              <a:t>meghalaya</a:t>
            </a:r>
            <a:r>
              <a:rPr lang="en-IN" sz="1800" cap="none" dirty="0">
                <a:latin typeface="Garamond" panose="02020404030301010803" pitchFamily="18" charset="0"/>
              </a:rPr>
              <a:t> as rain continues to be elusive – the </a:t>
            </a:r>
            <a:r>
              <a:rPr lang="en-IN" sz="1800" cap="none" dirty="0" err="1">
                <a:latin typeface="Garamond" panose="02020404030301010803" pitchFamily="18" charset="0"/>
              </a:rPr>
              <a:t>indian</a:t>
            </a:r>
            <a:r>
              <a:rPr lang="en-IN" sz="1800" cap="none" dirty="0">
                <a:latin typeface="Garamond" panose="02020404030301010803" pitchFamily="18" charset="0"/>
              </a:rPr>
              <a:t> express - 2009</a:t>
            </a:r>
            <a:endParaRPr lang="en-GB" sz="1800" cap="none" dirty="0">
              <a:latin typeface="Garamond" panose="02020404030301010803" pitchFamily="18" charset="0"/>
            </a:endParaRPr>
          </a:p>
          <a:p>
            <a:r>
              <a:rPr lang="en-IN" sz="1800" b="1" cap="none" dirty="0">
                <a:latin typeface="Garamond" panose="02020404030301010803" pitchFamily="18" charset="0"/>
              </a:rPr>
              <a:t>Major causes: </a:t>
            </a:r>
            <a:r>
              <a:rPr lang="en-IN" sz="1800" cap="none" dirty="0">
                <a:latin typeface="Garamond" panose="02020404030301010803" pitchFamily="18" charset="0"/>
              </a:rPr>
              <a:t>deforestation, population growth, water supply and storage system mismanagement, reduced rainfall, </a:t>
            </a:r>
          </a:p>
        </p:txBody>
      </p:sp>
      <p:pic>
        <p:nvPicPr>
          <p:cNvPr id="9220" name="Picture 2" descr="http://3.bp.blogspot.com/_c70ddy4JCqw/Rzv4-1DKtcI/AAAAAAAACIU/SG6UjOj1_Mo/s400/Cherrapunji.jpg"/>
          <p:cNvPicPr>
            <a:picLocks noChangeAspect="1" noChangeArrowheads="1"/>
          </p:cNvPicPr>
          <p:nvPr/>
        </p:nvPicPr>
        <p:blipFill>
          <a:blip r:embed="rId2"/>
          <a:srcRect b="64000"/>
          <a:stretch>
            <a:fillRect/>
          </a:stretch>
        </p:blipFill>
        <p:spPr bwMode="auto">
          <a:xfrm>
            <a:off x="9363075" y="771523"/>
            <a:ext cx="2828925" cy="1666875"/>
          </a:xfrm>
          <a:prstGeom prst="rect">
            <a:avLst/>
          </a:prstGeom>
          <a:noFill/>
          <a:ln w="9525">
            <a:noFill/>
            <a:miter lim="800000"/>
            <a:headEnd/>
            <a:tailEnd/>
          </a:ln>
        </p:spPr>
      </p:pic>
      <p:pic>
        <p:nvPicPr>
          <p:cNvPr id="9221" name="Picture 7" descr="untitled.bmp"/>
          <p:cNvPicPr>
            <a:picLocks noChangeAspect="1"/>
          </p:cNvPicPr>
          <p:nvPr/>
        </p:nvPicPr>
        <p:blipFill>
          <a:blip r:embed="rId3"/>
          <a:srcRect/>
          <a:stretch>
            <a:fillRect/>
          </a:stretch>
        </p:blipFill>
        <p:spPr bwMode="auto">
          <a:xfrm>
            <a:off x="6610350" y="771524"/>
            <a:ext cx="2752725" cy="1666875"/>
          </a:xfrm>
          <a:prstGeom prst="rect">
            <a:avLst/>
          </a:prstGeom>
          <a:noFill/>
          <a:ln w="9525">
            <a:noFill/>
            <a:miter lim="800000"/>
            <a:headEnd/>
            <a:tailEnd/>
          </a:ln>
        </p:spPr>
      </p:pic>
      <p:pic>
        <p:nvPicPr>
          <p:cNvPr id="3" name="Picture 2">
            <a:extLst>
              <a:ext uri="{FF2B5EF4-FFF2-40B4-BE49-F238E27FC236}">
                <a16:creationId xmlns:a16="http://schemas.microsoft.com/office/drawing/2014/main" id="{5DC7A161-8D04-412E-9318-09E20DF993C3}"/>
              </a:ext>
            </a:extLst>
          </p:cNvPr>
          <p:cNvPicPr>
            <a:picLocks noChangeAspect="1"/>
          </p:cNvPicPr>
          <p:nvPr/>
        </p:nvPicPr>
        <p:blipFill>
          <a:blip r:embed="rId4"/>
          <a:stretch>
            <a:fillRect/>
          </a:stretch>
        </p:blipFill>
        <p:spPr>
          <a:xfrm>
            <a:off x="6610349" y="2404584"/>
            <a:ext cx="5581651" cy="4419602"/>
          </a:xfrm>
          <a:prstGeom prst="rect">
            <a:avLst/>
          </a:prstGeom>
        </p:spPr>
      </p:pic>
      <p:sp>
        <p:nvSpPr>
          <p:cNvPr id="9" name="TextBox 8">
            <a:extLst>
              <a:ext uri="{FF2B5EF4-FFF2-40B4-BE49-F238E27FC236}">
                <a16:creationId xmlns:a16="http://schemas.microsoft.com/office/drawing/2014/main" id="{146246CE-AE24-4DD0-ABF2-45476BFB1686}"/>
              </a:ext>
            </a:extLst>
          </p:cNvPr>
          <p:cNvSpPr txBox="1"/>
          <p:nvPr/>
        </p:nvSpPr>
        <p:spPr>
          <a:xfrm>
            <a:off x="0" y="6300966"/>
            <a:ext cx="6680686" cy="523220"/>
          </a:xfrm>
          <a:prstGeom prst="rect">
            <a:avLst/>
          </a:prstGeom>
          <a:noFill/>
        </p:spPr>
        <p:txBody>
          <a:bodyPr wrap="square">
            <a:spAutoFit/>
          </a:bodyPr>
          <a:lstStyle/>
          <a:p>
            <a:r>
              <a:rPr lang="en-IN" sz="1400" dirty="0">
                <a:latin typeface="Garamond" panose="02020404030301010803" pitchFamily="18" charset="0"/>
                <a:hlinkClick r:id="rId5">
                  <a:extLst>
                    <a:ext uri="{A12FA001-AC4F-418D-AE19-62706E023703}">
                      <ahyp:hlinkClr xmlns="" xmlns:ahyp="http://schemas.microsoft.com/office/drawing/2018/hyperlinkcolor" val="tx"/>
                    </a:ext>
                  </a:extLst>
                </a:hlinkClick>
              </a:rPr>
              <a:t>http://news.bbc.co.uk/2/hi/south_asia/8378327.stm#:~:text=Once%20the%20world's%20wettest%20places,blame%20it%20on%20global%20warming.</a:t>
            </a:r>
            <a:endParaRPr lang="en-IN" sz="1400" dirty="0">
              <a:latin typeface="Garamond" panose="02020404030301010803"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69818E-6D38-49DA-8CE5-4015EBE63C7B}"/>
              </a:ext>
            </a:extLst>
          </p:cNvPr>
          <p:cNvSpPr>
            <a:spLocks noGrp="1"/>
          </p:cNvSpPr>
          <p:nvPr>
            <p:ph sz="quarter" idx="13"/>
          </p:nvPr>
        </p:nvSpPr>
        <p:spPr>
          <a:xfrm>
            <a:off x="112541" y="488562"/>
            <a:ext cx="7484012" cy="5871087"/>
          </a:xfrm>
        </p:spPr>
        <p:txBody>
          <a:bodyPr>
            <a:noAutofit/>
          </a:bodyPr>
          <a:lstStyle/>
          <a:p>
            <a:r>
              <a:rPr lang="en-US" sz="1600" b="0" i="0" cap="none" dirty="0">
                <a:solidFill>
                  <a:srgbClr val="000000"/>
                </a:solidFill>
                <a:effectLst/>
                <a:latin typeface="Garamond" panose="02020404030301010803" pitchFamily="18" charset="0"/>
              </a:rPr>
              <a:t>In the 1960s, the soviet union undertook a major water diversion project on the arid plains of </a:t>
            </a:r>
            <a:r>
              <a:rPr lang="en-US" sz="1600" b="1" i="0" cap="none" dirty="0">
                <a:solidFill>
                  <a:srgbClr val="000000"/>
                </a:solidFill>
                <a:effectLst/>
                <a:latin typeface="Garamond" panose="02020404030301010803" pitchFamily="18" charset="0"/>
              </a:rPr>
              <a:t>Kazakhstan, Uzbekistan, and Turkmenistan. </a:t>
            </a:r>
          </a:p>
          <a:p>
            <a:r>
              <a:rPr lang="en-US" sz="1600" b="0" i="0" cap="none" dirty="0">
                <a:solidFill>
                  <a:srgbClr val="000000"/>
                </a:solidFill>
                <a:effectLst/>
                <a:latin typeface="Garamond" panose="02020404030301010803" pitchFamily="18" charset="0"/>
              </a:rPr>
              <a:t>The, fed by snowmelt and precipitation in faraway mountains, were used to transform the </a:t>
            </a:r>
            <a:r>
              <a:rPr lang="en-US" sz="1600" b="0" i="0" cap="none" dirty="0" err="1">
                <a:solidFill>
                  <a:srgbClr val="000000"/>
                </a:solidFill>
                <a:effectLst/>
                <a:latin typeface="Garamond" panose="02020404030301010803" pitchFamily="18" charset="0"/>
              </a:rPr>
              <a:t>de</a:t>
            </a:r>
            <a:r>
              <a:rPr lang="en-US" sz="1600" b="1" cap="none" dirty="0" err="1">
                <a:solidFill>
                  <a:srgbClr val="000000"/>
                </a:solidFill>
                <a:latin typeface="Garamond" panose="02020404030301010803" pitchFamily="18" charset="0"/>
              </a:rPr>
              <a:t>region’s</a:t>
            </a:r>
            <a:r>
              <a:rPr lang="en-US" sz="1600" b="1" cap="none" dirty="0">
                <a:solidFill>
                  <a:srgbClr val="000000"/>
                </a:solidFill>
                <a:latin typeface="Garamond" panose="02020404030301010803" pitchFamily="18" charset="0"/>
              </a:rPr>
              <a:t> two major </a:t>
            </a:r>
            <a:r>
              <a:rPr lang="en-US" sz="1600" b="1" cap="none" dirty="0" err="1">
                <a:solidFill>
                  <a:srgbClr val="000000"/>
                </a:solidFill>
                <a:latin typeface="Garamond" panose="02020404030301010803" pitchFamily="18" charset="0"/>
              </a:rPr>
              <a:t>rivers</a:t>
            </a:r>
            <a:r>
              <a:rPr lang="en-US" sz="1600" b="0" i="0" cap="none" dirty="0" err="1">
                <a:solidFill>
                  <a:srgbClr val="000000"/>
                </a:solidFill>
                <a:effectLst/>
                <a:latin typeface="Garamond" panose="02020404030301010803" pitchFamily="18" charset="0"/>
              </a:rPr>
              <a:t>sert</a:t>
            </a:r>
            <a:r>
              <a:rPr lang="en-US" sz="1600" b="0" i="0" cap="none" dirty="0">
                <a:solidFill>
                  <a:srgbClr val="000000"/>
                </a:solidFill>
                <a:effectLst/>
                <a:latin typeface="Garamond" panose="02020404030301010803" pitchFamily="18" charset="0"/>
              </a:rPr>
              <a:t> into farms for cotton and other crops. </a:t>
            </a:r>
          </a:p>
          <a:p>
            <a:r>
              <a:rPr lang="en-US" sz="1600" b="0" i="0" cap="none" dirty="0">
                <a:solidFill>
                  <a:srgbClr val="000000"/>
                </a:solidFill>
                <a:effectLst/>
                <a:latin typeface="Garamond" panose="02020404030301010803" pitchFamily="18" charset="0"/>
              </a:rPr>
              <a:t>Before the project, the </a:t>
            </a:r>
            <a:r>
              <a:rPr lang="en-US" sz="1600" b="1" cap="none" dirty="0" err="1">
                <a:solidFill>
                  <a:srgbClr val="000000"/>
                </a:solidFill>
                <a:latin typeface="Garamond" panose="02020404030301010803" pitchFamily="18" charset="0"/>
              </a:rPr>
              <a:t>S</a:t>
            </a:r>
            <a:r>
              <a:rPr lang="en-US" sz="1600" b="1" i="0" cap="none" dirty="0" err="1">
                <a:solidFill>
                  <a:srgbClr val="000000"/>
                </a:solidFill>
                <a:effectLst/>
                <a:latin typeface="Garamond" panose="02020404030301010803" pitchFamily="18" charset="0"/>
              </a:rPr>
              <a:t>yr</a:t>
            </a:r>
            <a:r>
              <a:rPr lang="en-US" sz="1600" b="1" i="0" cap="none" dirty="0">
                <a:solidFill>
                  <a:srgbClr val="000000"/>
                </a:solidFill>
                <a:effectLst/>
                <a:latin typeface="Garamond" panose="02020404030301010803" pitchFamily="18" charset="0"/>
              </a:rPr>
              <a:t> </a:t>
            </a:r>
            <a:r>
              <a:rPr lang="en-US" sz="1600" b="1" i="0" cap="none" dirty="0" err="1">
                <a:solidFill>
                  <a:srgbClr val="000000"/>
                </a:solidFill>
                <a:effectLst/>
                <a:latin typeface="Garamond" panose="02020404030301010803" pitchFamily="18" charset="0"/>
              </a:rPr>
              <a:t>darya</a:t>
            </a:r>
            <a:r>
              <a:rPr lang="en-US" sz="1600" b="1" i="0" cap="none" dirty="0">
                <a:solidFill>
                  <a:srgbClr val="000000"/>
                </a:solidFill>
                <a:effectLst/>
                <a:latin typeface="Garamond" panose="02020404030301010803" pitchFamily="18" charset="0"/>
              </a:rPr>
              <a:t> and the </a:t>
            </a:r>
            <a:r>
              <a:rPr lang="en-US" sz="1600" b="1" cap="none" dirty="0">
                <a:solidFill>
                  <a:srgbClr val="000000"/>
                </a:solidFill>
                <a:latin typeface="Garamond" panose="02020404030301010803" pitchFamily="18" charset="0"/>
              </a:rPr>
              <a:t>A</a:t>
            </a:r>
            <a:r>
              <a:rPr lang="en-US" sz="1600" b="1" i="0" cap="none" dirty="0">
                <a:solidFill>
                  <a:srgbClr val="000000"/>
                </a:solidFill>
                <a:effectLst/>
                <a:latin typeface="Garamond" panose="02020404030301010803" pitchFamily="18" charset="0"/>
              </a:rPr>
              <a:t>mu </a:t>
            </a:r>
            <a:r>
              <a:rPr lang="en-US" sz="1600" b="1" i="0" cap="none" dirty="0" err="1">
                <a:solidFill>
                  <a:srgbClr val="000000"/>
                </a:solidFill>
                <a:effectLst/>
                <a:latin typeface="Garamond" panose="02020404030301010803" pitchFamily="18" charset="0"/>
              </a:rPr>
              <a:t>darya</a:t>
            </a:r>
            <a:r>
              <a:rPr lang="en-US" sz="1600" b="0" i="0" cap="none" dirty="0">
                <a:solidFill>
                  <a:srgbClr val="000000"/>
                </a:solidFill>
                <a:effectLst/>
                <a:latin typeface="Garamond" panose="02020404030301010803" pitchFamily="18" charset="0"/>
              </a:rPr>
              <a:t> rivers flowed down from the mountains, cut northwest through the </a:t>
            </a:r>
            <a:r>
              <a:rPr lang="en-US" sz="1600" b="0" i="0" cap="none" dirty="0" err="1">
                <a:solidFill>
                  <a:srgbClr val="000000"/>
                </a:solidFill>
                <a:effectLst/>
                <a:latin typeface="Garamond" panose="02020404030301010803" pitchFamily="18" charset="0"/>
              </a:rPr>
              <a:t>kyzylkum</a:t>
            </a:r>
            <a:r>
              <a:rPr lang="en-US" sz="1600" b="0" i="0" cap="none" dirty="0">
                <a:solidFill>
                  <a:srgbClr val="000000"/>
                </a:solidFill>
                <a:effectLst/>
                <a:latin typeface="Garamond" panose="02020404030301010803" pitchFamily="18" charset="0"/>
              </a:rPr>
              <a:t> desert, and finally pooled together in the lowest part of the basin. </a:t>
            </a:r>
          </a:p>
          <a:p>
            <a:r>
              <a:rPr lang="en-US" sz="1600" b="0" i="0" cap="none" dirty="0">
                <a:solidFill>
                  <a:srgbClr val="000000"/>
                </a:solidFill>
                <a:effectLst/>
                <a:latin typeface="Garamond" panose="02020404030301010803" pitchFamily="18" charset="0"/>
              </a:rPr>
              <a:t>The lake they made, </a:t>
            </a:r>
            <a:r>
              <a:rPr lang="en-US" sz="1600" b="0" i="0" u="none" strike="noStrike" cap="none" dirty="0">
                <a:solidFill>
                  <a:srgbClr val="F77705"/>
                </a:solidFill>
                <a:effectLst/>
                <a:latin typeface="Garamond" panose="02020404030301010803" pitchFamily="18" charset="0"/>
              </a:rPr>
              <a:t>the </a:t>
            </a:r>
            <a:r>
              <a:rPr lang="en-US" sz="1600" cap="none" dirty="0">
                <a:solidFill>
                  <a:srgbClr val="F77705"/>
                </a:solidFill>
                <a:latin typeface="Garamond" panose="02020404030301010803" pitchFamily="18" charset="0"/>
              </a:rPr>
              <a:t>A</a:t>
            </a:r>
            <a:r>
              <a:rPr lang="en-US" sz="1600" b="0" i="0" u="none" strike="noStrike" cap="none" dirty="0">
                <a:solidFill>
                  <a:srgbClr val="F77705"/>
                </a:solidFill>
                <a:effectLst/>
                <a:latin typeface="Garamond" panose="02020404030301010803" pitchFamily="18" charset="0"/>
              </a:rPr>
              <a:t>ral sea</a:t>
            </a:r>
            <a:r>
              <a:rPr lang="en-US" sz="1600" b="0" i="0" cap="none" dirty="0">
                <a:solidFill>
                  <a:srgbClr val="000000"/>
                </a:solidFill>
                <a:effectLst/>
                <a:latin typeface="Garamond" panose="02020404030301010803" pitchFamily="18" charset="0"/>
              </a:rPr>
              <a:t>, was once the fourth largest in the world.</a:t>
            </a:r>
          </a:p>
          <a:p>
            <a:r>
              <a:rPr lang="en-US" sz="1600" cap="none" dirty="0">
                <a:solidFill>
                  <a:srgbClr val="000000"/>
                </a:solidFill>
                <a:latin typeface="Garamond" panose="02020404030301010803" pitchFamily="18" charset="0"/>
              </a:rPr>
              <a:t>Although irrigation made the desert bloom, it devastated the Aral Sea. </a:t>
            </a:r>
          </a:p>
          <a:p>
            <a:r>
              <a:rPr lang="en-US" sz="1600" cap="none" dirty="0">
                <a:solidFill>
                  <a:srgbClr val="000000"/>
                </a:solidFill>
                <a:latin typeface="Garamond" panose="02020404030301010803" pitchFamily="18" charset="0"/>
              </a:rPr>
              <a:t>As the </a:t>
            </a:r>
            <a:r>
              <a:rPr lang="en-US" sz="1600" b="1" cap="none" dirty="0">
                <a:solidFill>
                  <a:srgbClr val="000000"/>
                </a:solidFill>
                <a:latin typeface="Garamond" panose="02020404030301010803" pitchFamily="18" charset="0"/>
              </a:rPr>
              <a:t>Aral Sea has dried up, fisheries and the communities that depended on them collapsed.</a:t>
            </a:r>
            <a:r>
              <a:rPr lang="en-US" sz="1600" cap="none" dirty="0">
                <a:solidFill>
                  <a:srgbClr val="000000"/>
                </a:solidFill>
                <a:latin typeface="Garamond" panose="02020404030301010803" pitchFamily="18" charset="0"/>
              </a:rPr>
              <a:t> </a:t>
            </a:r>
          </a:p>
          <a:p>
            <a:r>
              <a:rPr lang="en-US" sz="1600" cap="none" dirty="0">
                <a:solidFill>
                  <a:srgbClr val="000000"/>
                </a:solidFill>
                <a:latin typeface="Garamond" panose="02020404030301010803" pitchFamily="18" charset="0"/>
              </a:rPr>
              <a:t>The increasingly </a:t>
            </a:r>
            <a:r>
              <a:rPr lang="en-US" sz="1600" b="1" cap="none" dirty="0">
                <a:solidFill>
                  <a:srgbClr val="000000"/>
                </a:solidFill>
                <a:latin typeface="Garamond" panose="02020404030301010803" pitchFamily="18" charset="0"/>
              </a:rPr>
              <a:t>salty water became polluted with fertilizer and pesticides</a:t>
            </a:r>
            <a:r>
              <a:rPr lang="en-US" sz="1600" cap="none" dirty="0">
                <a:solidFill>
                  <a:srgbClr val="000000"/>
                </a:solidFill>
                <a:latin typeface="Garamond" panose="02020404030301010803" pitchFamily="18" charset="0"/>
              </a:rPr>
              <a:t>. The blowing dust from the exposed lakebed, </a:t>
            </a:r>
            <a:r>
              <a:rPr lang="en-US" sz="1600" b="1" cap="none" dirty="0">
                <a:solidFill>
                  <a:srgbClr val="000000"/>
                </a:solidFill>
                <a:latin typeface="Garamond" panose="02020404030301010803" pitchFamily="18" charset="0"/>
              </a:rPr>
              <a:t>contaminated with agricultural chemicals</a:t>
            </a:r>
            <a:r>
              <a:rPr lang="en-US" sz="1600" cap="none" dirty="0">
                <a:solidFill>
                  <a:srgbClr val="000000"/>
                </a:solidFill>
                <a:latin typeface="Garamond" panose="02020404030301010803" pitchFamily="18" charset="0"/>
              </a:rPr>
              <a:t>, became a </a:t>
            </a:r>
            <a:r>
              <a:rPr lang="en-US" sz="1600" b="1" cap="none" dirty="0">
                <a:solidFill>
                  <a:srgbClr val="000000"/>
                </a:solidFill>
                <a:latin typeface="Garamond" panose="02020404030301010803" pitchFamily="18" charset="0"/>
              </a:rPr>
              <a:t>public health hazard</a:t>
            </a:r>
            <a:r>
              <a:rPr lang="en-US" sz="1600" cap="none" dirty="0">
                <a:solidFill>
                  <a:srgbClr val="000000"/>
                </a:solidFill>
                <a:latin typeface="Garamond" panose="02020404030301010803" pitchFamily="18" charset="0"/>
              </a:rPr>
              <a:t>. The salty dust blew off the lakebed and settled onto fields, degrading the soil. </a:t>
            </a:r>
          </a:p>
          <a:p>
            <a:r>
              <a:rPr lang="en-US" sz="1600" cap="none" dirty="0">
                <a:solidFill>
                  <a:srgbClr val="000000"/>
                </a:solidFill>
                <a:latin typeface="Garamond" panose="02020404030301010803" pitchFamily="18" charset="0"/>
              </a:rPr>
              <a:t>In 2005, a World Bank‒funded dam and restoration project began in Kazakhstan with the goal of improving the health of the </a:t>
            </a:r>
            <a:r>
              <a:rPr lang="en-US" sz="1600" cap="none" dirty="0" err="1">
                <a:solidFill>
                  <a:srgbClr val="000000"/>
                </a:solidFill>
                <a:latin typeface="Garamond" panose="02020404030301010803" pitchFamily="18" charset="0"/>
              </a:rPr>
              <a:t>Syr</a:t>
            </a:r>
            <a:r>
              <a:rPr lang="en-US" sz="1600" cap="none" dirty="0">
                <a:solidFill>
                  <a:srgbClr val="000000"/>
                </a:solidFill>
                <a:latin typeface="Garamond" panose="02020404030301010803" pitchFamily="18" charset="0"/>
              </a:rPr>
              <a:t> Darya and increasing the flow into the North Aral Sea. Since then the water level has risen there and salinity has decreased.</a:t>
            </a:r>
            <a:endParaRPr lang="en-IN" sz="1600" cap="none" dirty="0">
              <a:solidFill>
                <a:srgbClr val="000000"/>
              </a:solidFill>
              <a:latin typeface="Garamond" panose="02020404030301010803" pitchFamily="18" charset="0"/>
            </a:endParaRPr>
          </a:p>
          <a:p>
            <a:endParaRPr lang="en-IN" sz="1600" cap="none" dirty="0">
              <a:solidFill>
                <a:srgbClr val="000000"/>
              </a:solidFill>
              <a:latin typeface="Garamond" panose="02020404030301010803" pitchFamily="18" charset="0"/>
            </a:endParaRPr>
          </a:p>
        </p:txBody>
      </p:sp>
      <p:pic>
        <p:nvPicPr>
          <p:cNvPr id="4" name="Picture 3">
            <a:extLst>
              <a:ext uri="{FF2B5EF4-FFF2-40B4-BE49-F238E27FC236}">
                <a16:creationId xmlns:a16="http://schemas.microsoft.com/office/drawing/2014/main" id="{E860136B-455B-45AC-B92D-7013F6FBDD8E}"/>
              </a:ext>
            </a:extLst>
          </p:cNvPr>
          <p:cNvPicPr>
            <a:picLocks noChangeAspect="1"/>
          </p:cNvPicPr>
          <p:nvPr/>
        </p:nvPicPr>
        <p:blipFill>
          <a:blip r:embed="rId3"/>
          <a:stretch>
            <a:fillRect/>
          </a:stretch>
        </p:blipFill>
        <p:spPr>
          <a:xfrm>
            <a:off x="7624690" y="0"/>
            <a:ext cx="4454769" cy="3424106"/>
          </a:xfrm>
          <a:prstGeom prst="rect">
            <a:avLst/>
          </a:prstGeom>
          <a:ln>
            <a:solidFill>
              <a:schemeClr val="tx1"/>
            </a:solidFill>
          </a:ln>
        </p:spPr>
      </p:pic>
      <p:pic>
        <p:nvPicPr>
          <p:cNvPr id="10" name="Picture 9">
            <a:extLst>
              <a:ext uri="{FF2B5EF4-FFF2-40B4-BE49-F238E27FC236}">
                <a16:creationId xmlns:a16="http://schemas.microsoft.com/office/drawing/2014/main" id="{CF118216-F61C-461E-A031-8570B4B95DBB}"/>
              </a:ext>
            </a:extLst>
          </p:cNvPr>
          <p:cNvPicPr>
            <a:picLocks noChangeAspect="1"/>
          </p:cNvPicPr>
          <p:nvPr/>
        </p:nvPicPr>
        <p:blipFill>
          <a:blip r:embed="rId4"/>
          <a:stretch>
            <a:fillRect/>
          </a:stretch>
        </p:blipFill>
        <p:spPr>
          <a:xfrm>
            <a:off x="7624690" y="3433895"/>
            <a:ext cx="4567310" cy="3395970"/>
          </a:xfrm>
          <a:prstGeom prst="rect">
            <a:avLst/>
          </a:prstGeom>
        </p:spPr>
      </p:pic>
      <p:sp>
        <p:nvSpPr>
          <p:cNvPr id="11" name="TextBox 10">
            <a:extLst>
              <a:ext uri="{FF2B5EF4-FFF2-40B4-BE49-F238E27FC236}">
                <a16:creationId xmlns:a16="http://schemas.microsoft.com/office/drawing/2014/main" id="{15C64AB2-A452-4253-BCF3-D894583FFEDA}"/>
              </a:ext>
            </a:extLst>
          </p:cNvPr>
          <p:cNvSpPr txBox="1"/>
          <p:nvPr/>
        </p:nvSpPr>
        <p:spPr>
          <a:xfrm>
            <a:off x="1336430" y="0"/>
            <a:ext cx="6006905" cy="523220"/>
          </a:xfrm>
          <a:prstGeom prst="rect">
            <a:avLst/>
          </a:prstGeom>
          <a:noFill/>
        </p:spPr>
        <p:txBody>
          <a:bodyPr wrap="square" rtlCol="0">
            <a:spAutoFit/>
          </a:bodyPr>
          <a:lstStyle/>
          <a:p>
            <a:r>
              <a:rPr lang="en-US" sz="2800" b="1" dirty="0">
                <a:latin typeface="Garamond" panose="02020404030301010803" pitchFamily="18" charset="0"/>
              </a:rPr>
              <a:t>Case Study – Shrinkage of Aral Sea</a:t>
            </a:r>
            <a:endParaRPr lang="en-IN" sz="2800" b="1" dirty="0">
              <a:latin typeface="Garamond" panose="02020404030301010803" pitchFamily="18" charset="0"/>
            </a:endParaRPr>
          </a:p>
        </p:txBody>
      </p:sp>
      <p:sp>
        <p:nvSpPr>
          <p:cNvPr id="13" name="TextBox 12">
            <a:extLst>
              <a:ext uri="{FF2B5EF4-FFF2-40B4-BE49-F238E27FC236}">
                <a16:creationId xmlns:a16="http://schemas.microsoft.com/office/drawing/2014/main" id="{0A39A9D2-DA64-4C86-A097-FF030B34F8CB}"/>
              </a:ext>
            </a:extLst>
          </p:cNvPr>
          <p:cNvSpPr txBox="1"/>
          <p:nvPr/>
        </p:nvSpPr>
        <p:spPr>
          <a:xfrm>
            <a:off x="7288237" y="6570394"/>
            <a:ext cx="5127674" cy="338554"/>
          </a:xfrm>
          <a:prstGeom prst="rect">
            <a:avLst/>
          </a:prstGeom>
          <a:noFill/>
        </p:spPr>
        <p:txBody>
          <a:bodyPr wrap="square">
            <a:spAutoFit/>
          </a:bodyPr>
          <a:lstStyle/>
          <a:p>
            <a:r>
              <a:rPr lang="en-IN" sz="1600" dirty="0">
                <a:latin typeface="Garamond" panose="02020404030301010803" pitchFamily="18" charset="0"/>
                <a:hlinkClick r:id="rId5">
                  <a:extLst>
                    <a:ext uri="{A12FA001-AC4F-418D-AE19-62706E023703}">
                      <ahyp:hlinkClr xmlns="" xmlns:ahyp="http://schemas.microsoft.com/office/drawing/2018/hyperlinkcolor" val="tx"/>
                    </a:ext>
                  </a:extLst>
                </a:hlinkClick>
              </a:rPr>
              <a:t>https://earthobservatory.nasa.gov/world-of-change/AralSea</a:t>
            </a:r>
            <a:endParaRPr lang="en-IN" sz="1600" dirty="0">
              <a:latin typeface="Garamond" panose="02020404030301010803" pitchFamily="18" charset="0"/>
            </a:endParaRPr>
          </a:p>
        </p:txBody>
      </p:sp>
    </p:spTree>
    <p:extLst>
      <p:ext uri="{BB962C8B-B14F-4D97-AF65-F5344CB8AC3E}">
        <p14:creationId xmlns:p14="http://schemas.microsoft.com/office/powerpoint/2010/main" val="2345696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B294E-21ED-440B-BB4E-58C56E66054D}"/>
              </a:ext>
            </a:extLst>
          </p:cNvPr>
          <p:cNvSpPr>
            <a:spLocks noGrp="1"/>
          </p:cNvSpPr>
          <p:nvPr>
            <p:ph type="title"/>
          </p:nvPr>
        </p:nvSpPr>
        <p:spPr>
          <a:xfrm>
            <a:off x="0" y="194196"/>
            <a:ext cx="11972232" cy="569742"/>
          </a:xfrm>
        </p:spPr>
        <p:txBody>
          <a:bodyPr>
            <a:normAutofit fontScale="90000"/>
          </a:bodyPr>
          <a:lstStyle/>
          <a:p>
            <a:pPr fontAlgn="base">
              <a:lnSpc>
                <a:spcPct val="150000"/>
              </a:lnSpc>
            </a:pPr>
            <a:r>
              <a:rPr lang="en-US" sz="2400" b="1" i="0" dirty="0">
                <a:solidFill>
                  <a:srgbClr val="121212"/>
                </a:solidFill>
                <a:effectLst/>
                <a:latin typeface="Garamond" panose="02020404030301010803" pitchFamily="18" charset="0"/>
              </a:rPr>
              <a:t/>
            </a:r>
            <a:br>
              <a:rPr lang="en-US" sz="2400" b="1" i="0" dirty="0">
                <a:solidFill>
                  <a:srgbClr val="121212"/>
                </a:solidFill>
                <a:effectLst/>
                <a:latin typeface="Garamond" panose="02020404030301010803" pitchFamily="18" charset="0"/>
              </a:rPr>
            </a:br>
            <a:r>
              <a:rPr lang="en-US" sz="2400" b="1" i="0" dirty="0">
                <a:solidFill>
                  <a:srgbClr val="121212"/>
                </a:solidFill>
                <a:effectLst/>
                <a:latin typeface="Garamond" panose="02020404030301010803" pitchFamily="18" charset="0"/>
              </a:rPr>
              <a:t/>
            </a:r>
            <a:br>
              <a:rPr lang="en-US" sz="2400" b="1" i="0" dirty="0">
                <a:solidFill>
                  <a:srgbClr val="121212"/>
                </a:solidFill>
                <a:effectLst/>
                <a:latin typeface="Garamond" panose="02020404030301010803" pitchFamily="18" charset="0"/>
              </a:rPr>
            </a:br>
            <a:r>
              <a:rPr lang="en-US" sz="2400" b="1" i="0" dirty="0">
                <a:solidFill>
                  <a:srgbClr val="121212"/>
                </a:solidFill>
                <a:effectLst/>
                <a:latin typeface="Garamond" panose="02020404030301010803" pitchFamily="18" charset="0"/>
              </a:rPr>
              <a:t>Water wars: early warning tool uses climate data to predict conflict hotspots</a:t>
            </a:r>
            <a:br>
              <a:rPr lang="en-US" sz="2400" b="1" i="0" dirty="0">
                <a:solidFill>
                  <a:srgbClr val="121212"/>
                </a:solidFill>
                <a:effectLst/>
                <a:latin typeface="Garamond" panose="02020404030301010803" pitchFamily="18" charset="0"/>
              </a:rPr>
            </a:br>
            <a:r>
              <a:rPr lang="en-US" sz="2400" b="1" i="0" dirty="0">
                <a:solidFill>
                  <a:srgbClr val="121212"/>
                </a:solidFill>
                <a:effectLst/>
                <a:latin typeface="Garamond" panose="02020404030301010803" pitchFamily="18" charset="0"/>
              </a:rPr>
              <a:t/>
            </a:r>
            <a:br>
              <a:rPr lang="en-US" sz="2400" b="1" i="0" dirty="0">
                <a:solidFill>
                  <a:srgbClr val="121212"/>
                </a:solidFill>
                <a:effectLst/>
                <a:latin typeface="Garamond" panose="02020404030301010803" pitchFamily="18" charset="0"/>
              </a:rPr>
            </a:br>
            <a:endParaRPr lang="en-IN" sz="2400" b="1" dirty="0">
              <a:latin typeface="Garamond" panose="02020404030301010803" pitchFamily="18" charset="0"/>
            </a:endParaRPr>
          </a:p>
        </p:txBody>
      </p:sp>
      <p:sp>
        <p:nvSpPr>
          <p:cNvPr id="3" name="Content Placeholder 2">
            <a:extLst>
              <a:ext uri="{FF2B5EF4-FFF2-40B4-BE49-F238E27FC236}">
                <a16:creationId xmlns:a16="http://schemas.microsoft.com/office/drawing/2014/main" id="{E315D525-D079-4F9A-A055-F4D15FE8F0BC}"/>
              </a:ext>
            </a:extLst>
          </p:cNvPr>
          <p:cNvSpPr>
            <a:spLocks noGrp="1"/>
          </p:cNvSpPr>
          <p:nvPr>
            <p:ph sz="quarter" idx="13"/>
          </p:nvPr>
        </p:nvSpPr>
        <p:spPr>
          <a:xfrm>
            <a:off x="1" y="1066800"/>
            <a:ext cx="9109270" cy="5221458"/>
          </a:xfrm>
        </p:spPr>
        <p:txBody>
          <a:bodyPr>
            <a:noAutofit/>
          </a:bodyPr>
          <a:lstStyle/>
          <a:p>
            <a:r>
              <a:rPr lang="en-US" sz="1800" i="0" cap="none" dirty="0">
                <a:solidFill>
                  <a:srgbClr val="121212"/>
                </a:solidFill>
                <a:effectLst/>
                <a:latin typeface="Garamond" panose="02020404030301010803" pitchFamily="18" charset="0"/>
              </a:rPr>
              <a:t>Tension over water scarcity is increasing across the globe. A new system flags up where this threatens to erupt into violence.</a:t>
            </a:r>
          </a:p>
          <a:p>
            <a:r>
              <a:rPr lang="en-US" sz="1800" cap="none" dirty="0">
                <a:solidFill>
                  <a:srgbClr val="121212"/>
                </a:solidFill>
                <a:latin typeface="Garamond" panose="02020404030301010803" pitchFamily="18" charset="0"/>
              </a:rPr>
              <a:t>Water conflicts can occur on the intrastate and interstate levels. </a:t>
            </a:r>
          </a:p>
          <a:p>
            <a:r>
              <a:rPr lang="en-US" sz="1800" b="1" cap="none" dirty="0">
                <a:solidFill>
                  <a:srgbClr val="121212"/>
                </a:solidFill>
                <a:latin typeface="Garamond" panose="02020404030301010803" pitchFamily="18" charset="0"/>
              </a:rPr>
              <a:t>Interstate conflicts </a:t>
            </a:r>
            <a:r>
              <a:rPr lang="en-US" sz="1800" cap="none" dirty="0">
                <a:solidFill>
                  <a:srgbClr val="121212"/>
                </a:solidFill>
                <a:latin typeface="Garamond" panose="02020404030301010803" pitchFamily="18" charset="0"/>
              </a:rPr>
              <a:t>occur between two or more neighboring countries that share a transboundary water source, such as a river, sea, or groundwater basin. For example, the Middle East has only 1% of the world's freshwater shared among 5% of the world's population</a:t>
            </a:r>
          </a:p>
          <a:p>
            <a:r>
              <a:rPr lang="en-US" sz="1800" b="1" cap="none" dirty="0">
                <a:solidFill>
                  <a:srgbClr val="121212"/>
                </a:solidFill>
                <a:latin typeface="Garamond" panose="02020404030301010803" pitchFamily="18" charset="0"/>
              </a:rPr>
              <a:t>Intrastate conflicts </a:t>
            </a:r>
            <a:r>
              <a:rPr lang="en-US" sz="1800" cap="none" dirty="0">
                <a:solidFill>
                  <a:srgbClr val="121212"/>
                </a:solidFill>
                <a:latin typeface="Garamond" panose="02020404030301010803" pitchFamily="18" charset="0"/>
              </a:rPr>
              <a:t>take place between two or more parties in the same country. An example would be the conflicts between farmers and industry (agricultural vs industrial use of water).</a:t>
            </a:r>
          </a:p>
          <a:p>
            <a:r>
              <a:rPr lang="en-IN" sz="1800" cap="none" dirty="0">
                <a:solidFill>
                  <a:srgbClr val="121212"/>
                </a:solidFill>
                <a:latin typeface="Garamond" panose="02020404030301010803" pitchFamily="18" charset="0"/>
              </a:rPr>
              <a:t>According to UNESCO, the current interstate conflicts occur mainly in the </a:t>
            </a:r>
            <a:r>
              <a:rPr lang="en-IN" sz="1800" b="1" cap="none" dirty="0">
                <a:solidFill>
                  <a:srgbClr val="121212"/>
                </a:solidFill>
                <a:latin typeface="Garamond" panose="02020404030301010803" pitchFamily="18" charset="0"/>
              </a:rPr>
              <a:t>Middle East </a:t>
            </a:r>
            <a:r>
              <a:rPr lang="en-IN" sz="1800" cap="none" dirty="0">
                <a:solidFill>
                  <a:srgbClr val="121212"/>
                </a:solidFill>
                <a:latin typeface="Garamond" panose="02020404030301010803" pitchFamily="18" charset="0"/>
              </a:rPr>
              <a:t>(disputes stemming from the Euphrates and Tigris Rivers among Turkey, Syria, and Iraq; and the Jordan River conflict among Israel, Lebanon, Jordan and the State of Palestine), in </a:t>
            </a:r>
            <a:r>
              <a:rPr lang="en-IN" sz="1800" b="1" cap="none" dirty="0">
                <a:solidFill>
                  <a:srgbClr val="121212"/>
                </a:solidFill>
                <a:latin typeface="Garamond" panose="02020404030301010803" pitchFamily="18" charset="0"/>
              </a:rPr>
              <a:t>Africa</a:t>
            </a:r>
            <a:r>
              <a:rPr lang="en-IN" sz="1800" cap="none" dirty="0">
                <a:solidFill>
                  <a:srgbClr val="121212"/>
                </a:solidFill>
                <a:latin typeface="Garamond" panose="02020404030301010803" pitchFamily="18" charset="0"/>
              </a:rPr>
              <a:t> (Nile River-related conflicts among Egypt, Ethiopia, and Sudan), </a:t>
            </a:r>
            <a:r>
              <a:rPr lang="en-IN" sz="1800" b="1" cap="none" dirty="0">
                <a:solidFill>
                  <a:srgbClr val="121212"/>
                </a:solidFill>
                <a:latin typeface="Garamond" panose="02020404030301010803" pitchFamily="18" charset="0"/>
              </a:rPr>
              <a:t>Central Asia </a:t>
            </a:r>
            <a:r>
              <a:rPr lang="en-IN" sz="1800" cap="none" dirty="0">
                <a:solidFill>
                  <a:srgbClr val="121212"/>
                </a:solidFill>
                <a:latin typeface="Garamond" panose="02020404030301010803" pitchFamily="18" charset="0"/>
              </a:rPr>
              <a:t>(the Aral Sea conflict among Kazakhstan, Uzbekistan, Turkmenistan, Tajikistan and Kyrgyzstan). </a:t>
            </a:r>
          </a:p>
          <a:p>
            <a:r>
              <a:rPr lang="en-US" sz="1800" cap="none" dirty="0">
                <a:solidFill>
                  <a:srgbClr val="121212"/>
                </a:solidFill>
                <a:latin typeface="Garamond" panose="02020404030301010803" pitchFamily="18" charset="0"/>
              </a:rPr>
              <a:t>In 1948, </a:t>
            </a:r>
            <a:r>
              <a:rPr lang="en-US" sz="1800" b="1" cap="none" dirty="0">
                <a:solidFill>
                  <a:srgbClr val="121212"/>
                </a:solidFill>
                <a:latin typeface="Garamond" panose="02020404030301010803" pitchFamily="18" charset="0"/>
              </a:rPr>
              <a:t>India and Pakistan</a:t>
            </a:r>
            <a:r>
              <a:rPr lang="en-US" sz="1800" cap="none" dirty="0">
                <a:solidFill>
                  <a:srgbClr val="121212"/>
                </a:solidFill>
                <a:latin typeface="Garamond" panose="02020404030301010803" pitchFamily="18" charset="0"/>
              </a:rPr>
              <a:t> had a dispute over the sharing of water rights to the Indus River and its tributaries – </a:t>
            </a:r>
            <a:r>
              <a:rPr lang="en-US" sz="1800" b="1" cap="none" dirty="0">
                <a:solidFill>
                  <a:srgbClr val="121212"/>
                </a:solidFill>
                <a:latin typeface="Garamond" panose="02020404030301010803" pitchFamily="18" charset="0"/>
              </a:rPr>
              <a:t>Indus water treaty</a:t>
            </a:r>
            <a:endParaRPr lang="en-IN" sz="1800" b="1" cap="none" dirty="0">
              <a:solidFill>
                <a:srgbClr val="121212"/>
              </a:solidFill>
              <a:latin typeface="Garamond" panose="02020404030301010803" pitchFamily="18" charset="0"/>
            </a:endParaRPr>
          </a:p>
        </p:txBody>
      </p:sp>
      <p:grpSp>
        <p:nvGrpSpPr>
          <p:cNvPr id="8" name="Group 7">
            <a:extLst>
              <a:ext uri="{FF2B5EF4-FFF2-40B4-BE49-F238E27FC236}">
                <a16:creationId xmlns:a16="http://schemas.microsoft.com/office/drawing/2014/main" id="{13C336B6-2E92-42C9-8D2F-423D34B484A3}"/>
              </a:ext>
            </a:extLst>
          </p:cNvPr>
          <p:cNvGrpSpPr/>
          <p:nvPr/>
        </p:nvGrpSpPr>
        <p:grpSpPr>
          <a:xfrm>
            <a:off x="9109271" y="734955"/>
            <a:ext cx="3082729" cy="6123044"/>
            <a:chOff x="9109271" y="734955"/>
            <a:chExt cx="3082729" cy="6123044"/>
          </a:xfrm>
        </p:grpSpPr>
        <p:pic>
          <p:nvPicPr>
            <p:cNvPr id="4" name="Picture 3">
              <a:extLst>
                <a:ext uri="{FF2B5EF4-FFF2-40B4-BE49-F238E27FC236}">
                  <a16:creationId xmlns:a16="http://schemas.microsoft.com/office/drawing/2014/main" id="{C838B74D-15F2-4A34-AAD1-7B764EA6D8F7}"/>
                </a:ext>
              </a:extLst>
            </p:cNvPr>
            <p:cNvPicPr>
              <a:picLocks noChangeAspect="1"/>
            </p:cNvPicPr>
            <p:nvPr/>
          </p:nvPicPr>
          <p:blipFill>
            <a:blip r:embed="rId2"/>
            <a:stretch>
              <a:fillRect/>
            </a:stretch>
          </p:blipFill>
          <p:spPr>
            <a:xfrm>
              <a:off x="9109271" y="734955"/>
              <a:ext cx="3028950" cy="1514475"/>
            </a:xfrm>
            <a:prstGeom prst="rect">
              <a:avLst/>
            </a:prstGeom>
          </p:spPr>
        </p:pic>
        <p:pic>
          <p:nvPicPr>
            <p:cNvPr id="5" name="Picture 4">
              <a:extLst>
                <a:ext uri="{FF2B5EF4-FFF2-40B4-BE49-F238E27FC236}">
                  <a16:creationId xmlns:a16="http://schemas.microsoft.com/office/drawing/2014/main" id="{8FFF1B01-8507-4533-AEC7-7613AC02CB58}"/>
                </a:ext>
              </a:extLst>
            </p:cNvPr>
            <p:cNvPicPr>
              <a:picLocks noChangeAspect="1"/>
            </p:cNvPicPr>
            <p:nvPr/>
          </p:nvPicPr>
          <p:blipFill>
            <a:blip r:embed="rId3"/>
            <a:stretch>
              <a:fillRect/>
            </a:stretch>
          </p:blipFill>
          <p:spPr>
            <a:xfrm>
              <a:off x="9109271" y="2285412"/>
              <a:ext cx="3028950" cy="1333500"/>
            </a:xfrm>
            <a:prstGeom prst="rect">
              <a:avLst/>
            </a:prstGeom>
          </p:spPr>
        </p:pic>
        <p:pic>
          <p:nvPicPr>
            <p:cNvPr id="6" name="Picture 5">
              <a:extLst>
                <a:ext uri="{FF2B5EF4-FFF2-40B4-BE49-F238E27FC236}">
                  <a16:creationId xmlns:a16="http://schemas.microsoft.com/office/drawing/2014/main" id="{4E599C3F-FF99-49BA-950F-79BA9D7BADA8}"/>
                </a:ext>
              </a:extLst>
            </p:cNvPr>
            <p:cNvPicPr>
              <a:picLocks noChangeAspect="1"/>
            </p:cNvPicPr>
            <p:nvPr/>
          </p:nvPicPr>
          <p:blipFill>
            <a:blip r:embed="rId4"/>
            <a:stretch>
              <a:fillRect/>
            </a:stretch>
          </p:blipFill>
          <p:spPr>
            <a:xfrm>
              <a:off x="9109271" y="5433950"/>
              <a:ext cx="3082729" cy="1424049"/>
            </a:xfrm>
            <a:prstGeom prst="rect">
              <a:avLst/>
            </a:prstGeom>
          </p:spPr>
        </p:pic>
        <p:pic>
          <p:nvPicPr>
            <p:cNvPr id="7" name="Picture 6">
              <a:extLst>
                <a:ext uri="{FF2B5EF4-FFF2-40B4-BE49-F238E27FC236}">
                  <a16:creationId xmlns:a16="http://schemas.microsoft.com/office/drawing/2014/main" id="{F1C0972D-0E50-4ADA-ADFB-98EE4746EFE2}"/>
                </a:ext>
              </a:extLst>
            </p:cNvPr>
            <p:cNvPicPr>
              <a:picLocks noChangeAspect="1"/>
            </p:cNvPicPr>
            <p:nvPr/>
          </p:nvPicPr>
          <p:blipFill>
            <a:blip r:embed="rId5"/>
            <a:stretch>
              <a:fillRect/>
            </a:stretch>
          </p:blipFill>
          <p:spPr>
            <a:xfrm>
              <a:off x="9109271" y="3654894"/>
              <a:ext cx="3028950" cy="1743075"/>
            </a:xfrm>
            <a:prstGeom prst="rect">
              <a:avLst/>
            </a:prstGeom>
          </p:spPr>
        </p:pic>
      </p:grpSp>
      <p:sp>
        <p:nvSpPr>
          <p:cNvPr id="10" name="TextBox 9">
            <a:extLst>
              <a:ext uri="{FF2B5EF4-FFF2-40B4-BE49-F238E27FC236}">
                <a16:creationId xmlns:a16="http://schemas.microsoft.com/office/drawing/2014/main" id="{76F5B146-E751-4FC1-AFFD-9C0489E2A7B5}"/>
              </a:ext>
            </a:extLst>
          </p:cNvPr>
          <p:cNvSpPr txBox="1"/>
          <p:nvPr/>
        </p:nvSpPr>
        <p:spPr>
          <a:xfrm>
            <a:off x="1" y="6602913"/>
            <a:ext cx="9109270" cy="276999"/>
          </a:xfrm>
          <a:prstGeom prst="rect">
            <a:avLst/>
          </a:prstGeom>
          <a:noFill/>
        </p:spPr>
        <p:txBody>
          <a:bodyPr wrap="square">
            <a:spAutoFit/>
          </a:bodyPr>
          <a:lstStyle/>
          <a:p>
            <a:r>
              <a:rPr lang="en-IN" sz="1200" dirty="0">
                <a:latin typeface="Garamond" panose="02020404030301010803" pitchFamily="18" charset="0"/>
                <a:hlinkClick r:id="rId6">
                  <a:extLst>
                    <a:ext uri="{A12FA001-AC4F-418D-AE19-62706E023703}">
                      <ahyp:hlinkClr xmlns="" xmlns:ahyp="http://schemas.microsoft.com/office/drawing/2018/hyperlinkcolor" val="tx"/>
                    </a:ext>
                  </a:extLst>
                </a:hlinkClick>
              </a:rPr>
              <a:t>http://www.unesco.org/new/en/natural-sciences/resources/periodical/a-world-of-science/vol-11-n-1/in-focus-water-cooperation/water-wars/</a:t>
            </a:r>
            <a:endParaRPr lang="en-IN" sz="1200" dirty="0">
              <a:latin typeface="Garamond" panose="02020404030301010803" pitchFamily="18" charset="0"/>
            </a:endParaRPr>
          </a:p>
        </p:txBody>
      </p:sp>
    </p:spTree>
    <p:extLst>
      <p:ext uri="{BB962C8B-B14F-4D97-AF65-F5344CB8AC3E}">
        <p14:creationId xmlns:p14="http://schemas.microsoft.com/office/powerpoint/2010/main" val="216380146"/>
      </p:ext>
    </p:extLst>
  </p:cSld>
  <p:clrMapOvr>
    <a:masterClrMapping/>
  </p:clrMapOvr>
</p:sld>
</file>

<file path=ppt/theme/theme1.xml><?xml version="1.0" encoding="utf-8"?>
<a:theme xmlns:a="http://schemas.openxmlformats.org/drawingml/2006/main" name="Drople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Droplet</Template>
  <TotalTime>1529</TotalTime>
  <Words>1001</Words>
  <Application>Microsoft Office PowerPoint</Application>
  <PresentationFormat>Widescreen</PresentationFormat>
  <Paragraphs>127</Paragraphs>
  <Slides>18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Andes</vt:lpstr>
      <vt:lpstr>Arial</vt:lpstr>
      <vt:lpstr>Calibri</vt:lpstr>
      <vt:lpstr>Garamond</vt:lpstr>
      <vt:lpstr>Georgia</vt:lpstr>
      <vt:lpstr>Raleway</vt:lpstr>
      <vt:lpstr>Tw Cen MT</vt:lpstr>
      <vt:lpstr>Droplet</vt:lpstr>
      <vt:lpstr>LECTURE – 2.1 Natural resources, Energy consumption &amp; conservation Part – I  Water Resources </vt:lpstr>
      <vt:lpstr>Distribution of water resources </vt:lpstr>
      <vt:lpstr>PowerPoint Presentation</vt:lpstr>
      <vt:lpstr>PowerPoint Presentation</vt:lpstr>
      <vt:lpstr>Of a population of roughly 6.1 billion, more than 1 billion lack access to potable water - The World Health Organization </vt:lpstr>
      <vt:lpstr>PowerPoint Presentation</vt:lpstr>
      <vt:lpstr>Case Study - India's wettest place 'lacks water’ - WHY???</vt:lpstr>
      <vt:lpstr>PowerPoint Presentation</vt:lpstr>
      <vt:lpstr>  Water wars: early warning tool uses climate data to predict conflict hotspots  </vt:lpstr>
      <vt:lpstr>Irrigation Project - Narmada River Development  </vt:lpstr>
      <vt:lpstr>THE NARMADA ISSUE </vt:lpstr>
      <vt:lpstr>PowerPoint Presentation</vt:lpstr>
      <vt:lpstr>PowerPoint Presentation</vt:lpstr>
      <vt:lpstr>Sustainable Water Management</vt:lpstr>
      <vt:lpstr>Precision irrigation / Drip irrigation</vt:lpstr>
      <vt:lpstr>PowerPoint Presentation</vt:lpstr>
      <vt:lpstr>Micro / Drip irrigation in India</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 2.1 Natural resources, Energy consumption &amp; conservation Part – I  Water Resources</dc:title>
  <dc:creator>Manisha Singh</dc:creator>
  <cp:lastModifiedBy>dell</cp:lastModifiedBy>
  <cp:revision>24</cp:revision>
  <dcterms:created xsi:type="dcterms:W3CDTF">2020-08-30T09:05:57Z</dcterms:created>
  <dcterms:modified xsi:type="dcterms:W3CDTF">2020-09-07T05:32:16Z</dcterms:modified>
</cp:coreProperties>
</file>